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0"/>
  </p:notesMasterIdLst>
  <p:handoutMasterIdLst>
    <p:handoutMasterId r:id="rId21"/>
  </p:handoutMasterIdLst>
  <p:sldIdLst>
    <p:sldId id="343" r:id="rId2"/>
    <p:sldId id="257" r:id="rId3"/>
    <p:sldId id="350" r:id="rId4"/>
    <p:sldId id="284" r:id="rId5"/>
    <p:sldId id="283" r:id="rId6"/>
    <p:sldId id="353" r:id="rId7"/>
    <p:sldId id="354" r:id="rId8"/>
    <p:sldId id="351" r:id="rId9"/>
    <p:sldId id="357" r:id="rId10"/>
    <p:sldId id="358" r:id="rId11"/>
    <p:sldId id="355" r:id="rId12"/>
    <p:sldId id="356" r:id="rId13"/>
    <p:sldId id="359" r:id="rId14"/>
    <p:sldId id="361" r:id="rId15"/>
    <p:sldId id="363" r:id="rId16"/>
    <p:sldId id="364" r:id="rId17"/>
    <p:sldId id="365" r:id="rId18"/>
    <p:sldId id="368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DB16E54-6399-4F34-B64B-4B250C714BDE}">
          <p14:sldIdLst>
            <p14:sldId id="343"/>
            <p14:sldId id="257"/>
          </p14:sldIdLst>
        </p14:section>
        <p14:section name="Bussiness description" id="{95FC4130-827C-461B-BDEC-4C41BF00D0A0}">
          <p14:sldIdLst>
            <p14:sldId id="350"/>
            <p14:sldId id="284"/>
            <p14:sldId id="283"/>
          </p14:sldIdLst>
        </p14:section>
        <p14:section name="Data" id="{9F416AD8-CB85-43A0-8C83-20C9F9FE9CCD}">
          <p14:sldIdLst>
            <p14:sldId id="353"/>
            <p14:sldId id="354"/>
            <p14:sldId id="351"/>
          </p14:sldIdLst>
        </p14:section>
        <p14:section name="Problem" id="{4A06676E-087C-4BAA-A22A-72B4090CA809}">
          <p14:sldIdLst>
            <p14:sldId id="357"/>
            <p14:sldId id="358"/>
            <p14:sldId id="355"/>
            <p14:sldId id="356"/>
            <p14:sldId id="359"/>
            <p14:sldId id="361"/>
            <p14:sldId id="363"/>
            <p14:sldId id="364"/>
            <p14:sldId id="365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F"/>
    <a:srgbClr val="E24A33"/>
    <a:srgbClr val="EDEFF7"/>
    <a:srgbClr val="D0D1D9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34" autoAdjust="0"/>
  </p:normalViewPr>
  <p:slideViewPr>
    <p:cSldViewPr snapToGrid="0">
      <p:cViewPr varScale="1">
        <p:scale>
          <a:sx n="66" d="100"/>
          <a:sy n="66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eocoder.readthedocs.io/index.html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eocoder.readthedocs.io/index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E1587E-0629-45CC-98EE-DF04ECB9FD7A}" type="doc">
      <dgm:prSet loTypeId="urn:microsoft.com/office/officeart/2005/8/layout/vList5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2341757C-6628-4ACC-AEB9-CB2214510C87}">
      <dgm:prSet phldrT="[Texto]"/>
      <dgm:spPr/>
      <dgm:t>
        <a:bodyPr/>
        <a:lstStyle/>
        <a:p>
          <a:r>
            <a:rPr lang="es-ES" dirty="0"/>
            <a:t>New York Data </a:t>
          </a:r>
          <a:r>
            <a:rPr lang="es-ES" dirty="0" err="1"/>
            <a:t>available</a:t>
          </a:r>
          <a:r>
            <a:rPr lang="es-ES" dirty="0"/>
            <a:t> online</a:t>
          </a:r>
        </a:p>
      </dgm:t>
    </dgm:pt>
    <dgm:pt modelId="{736F5633-A20C-4672-81A0-216930D67D99}" type="parTrans" cxnId="{5FCEFA8A-FCC0-426A-80AC-D6202FF80E03}">
      <dgm:prSet/>
      <dgm:spPr/>
      <dgm:t>
        <a:bodyPr/>
        <a:lstStyle/>
        <a:p>
          <a:endParaRPr lang="es-ES"/>
        </a:p>
      </dgm:t>
    </dgm:pt>
    <dgm:pt modelId="{CF1E8D37-5A7E-41DF-8362-9F125711F50D}" type="sibTrans" cxnId="{5FCEFA8A-FCC0-426A-80AC-D6202FF80E03}">
      <dgm:prSet/>
      <dgm:spPr/>
      <dgm:t>
        <a:bodyPr/>
        <a:lstStyle/>
        <a:p>
          <a:endParaRPr lang="es-ES"/>
        </a:p>
      </dgm:t>
    </dgm:pt>
    <dgm:pt modelId="{729BEACA-9BE9-4105-8BCC-93813EB386C6}">
      <dgm:prSet phldrT="[Texto]"/>
      <dgm:spPr/>
      <dgm:t>
        <a:bodyPr/>
        <a:lstStyle/>
        <a:p>
          <a:r>
            <a:rPr lang="es-ES" b="0" i="0" dirty="0"/>
            <a:t>https://cocl.us/new_york_dataset</a:t>
          </a:r>
          <a:endParaRPr lang="es-ES" dirty="0"/>
        </a:p>
      </dgm:t>
    </dgm:pt>
    <dgm:pt modelId="{5FF82948-7B99-4DE1-8E3C-B214C291C616}" type="parTrans" cxnId="{CB511656-C5C7-488A-A483-8C7519A40AAD}">
      <dgm:prSet/>
      <dgm:spPr/>
      <dgm:t>
        <a:bodyPr/>
        <a:lstStyle/>
        <a:p>
          <a:endParaRPr lang="es-ES"/>
        </a:p>
      </dgm:t>
    </dgm:pt>
    <dgm:pt modelId="{2340190C-4D7F-4EC4-819B-8D882D67CF9B}" type="sibTrans" cxnId="{CB511656-C5C7-488A-A483-8C7519A40AAD}">
      <dgm:prSet/>
      <dgm:spPr/>
      <dgm:t>
        <a:bodyPr/>
        <a:lstStyle/>
        <a:p>
          <a:endParaRPr lang="es-ES"/>
        </a:p>
      </dgm:t>
    </dgm:pt>
    <dgm:pt modelId="{D74A3B64-8E5B-4383-8A94-155459AC0530}">
      <dgm:prSet phldrT="[Texto]"/>
      <dgm:spPr/>
      <dgm:t>
        <a:bodyPr/>
        <a:lstStyle/>
        <a:p>
          <a:r>
            <a:rPr lang="es-ES" dirty="0" err="1"/>
            <a:t>Coordinates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different</a:t>
          </a:r>
          <a:r>
            <a:rPr lang="es-ES" dirty="0"/>
            <a:t> </a:t>
          </a:r>
          <a:r>
            <a:rPr lang="es-ES" dirty="0" err="1"/>
            <a:t>locations</a:t>
          </a:r>
          <a:r>
            <a:rPr lang="es-ES" dirty="0"/>
            <a:t> </a:t>
          </a:r>
          <a:r>
            <a:rPr lang="es-ES" dirty="0" err="1"/>
            <a:t>that</a:t>
          </a:r>
          <a:r>
            <a:rPr lang="es-ES" dirty="0"/>
            <a:t> </a:t>
          </a:r>
          <a:r>
            <a:rPr lang="es-ES" dirty="0" err="1"/>
            <a:t>we</a:t>
          </a:r>
          <a:r>
            <a:rPr lang="es-ES" dirty="0"/>
            <a:t> are </a:t>
          </a:r>
          <a:r>
            <a:rPr lang="es-ES" dirty="0" err="1"/>
            <a:t>going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use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search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best</a:t>
          </a:r>
          <a:r>
            <a:rPr lang="es-ES" dirty="0"/>
            <a:t> </a:t>
          </a:r>
          <a:r>
            <a:rPr lang="es-ES" dirty="0" err="1"/>
            <a:t>borough</a:t>
          </a:r>
          <a:r>
            <a:rPr lang="es-ES" dirty="0"/>
            <a:t> and </a:t>
          </a:r>
          <a:r>
            <a:rPr lang="es-ES" dirty="0" err="1"/>
            <a:t>neighborhood</a:t>
          </a:r>
          <a:r>
            <a:rPr lang="es-ES" dirty="0"/>
            <a:t>.</a:t>
          </a:r>
        </a:p>
      </dgm:t>
    </dgm:pt>
    <dgm:pt modelId="{D923B5F7-4C7F-463F-9249-6E2927A4035B}" type="parTrans" cxnId="{6C5280DA-4DE5-4DA6-B8D9-AEDA55E625F1}">
      <dgm:prSet/>
      <dgm:spPr/>
      <dgm:t>
        <a:bodyPr/>
        <a:lstStyle/>
        <a:p>
          <a:endParaRPr lang="es-ES"/>
        </a:p>
      </dgm:t>
    </dgm:pt>
    <dgm:pt modelId="{B62087BC-35BD-4665-AE99-E024FC29E64F}" type="sibTrans" cxnId="{6C5280DA-4DE5-4DA6-B8D9-AEDA55E625F1}">
      <dgm:prSet/>
      <dgm:spPr/>
      <dgm:t>
        <a:bodyPr/>
        <a:lstStyle/>
        <a:p>
          <a:endParaRPr lang="es-ES"/>
        </a:p>
      </dgm:t>
    </dgm:pt>
    <dgm:pt modelId="{FBC90CAD-F64F-4823-AEAD-2BA48EEF4C73}">
      <dgm:prSet phldrT="[Texto]"/>
      <dgm:spPr/>
      <dgm:t>
        <a:bodyPr/>
        <a:lstStyle/>
        <a:p>
          <a:r>
            <a:rPr lang="es-ES" b="0" i="0" dirty="0">
              <a:hlinkClick xmlns:r="http://schemas.openxmlformats.org/officeDocument/2006/relationships" r:id="rId1"/>
            </a:rPr>
            <a:t>https://geocoder.readthedocs.io/index.html</a:t>
          </a:r>
          <a:endParaRPr lang="es-ES" dirty="0"/>
        </a:p>
      </dgm:t>
    </dgm:pt>
    <dgm:pt modelId="{A38421A6-8E65-469C-90CF-A48C02E6BE91}" type="parTrans" cxnId="{6C78196C-1CE7-499B-A172-25D083CC69A5}">
      <dgm:prSet/>
      <dgm:spPr/>
      <dgm:t>
        <a:bodyPr/>
        <a:lstStyle/>
        <a:p>
          <a:endParaRPr lang="es-ES"/>
        </a:p>
      </dgm:t>
    </dgm:pt>
    <dgm:pt modelId="{C2FA324C-81C5-4462-9921-40138F9709E1}" type="sibTrans" cxnId="{6C78196C-1CE7-499B-A172-25D083CC69A5}">
      <dgm:prSet/>
      <dgm:spPr/>
      <dgm:t>
        <a:bodyPr/>
        <a:lstStyle/>
        <a:p>
          <a:endParaRPr lang="es-ES"/>
        </a:p>
      </dgm:t>
    </dgm:pt>
    <dgm:pt modelId="{7C06782B-DFA5-4458-9F93-9F8C4EF1F40D}">
      <dgm:prSet phldrT="[Texto]"/>
      <dgm:spPr/>
      <dgm:t>
        <a:bodyPr/>
        <a:lstStyle/>
        <a:p>
          <a:r>
            <a:rPr lang="en-US" b="0" i="0" dirty="0"/>
            <a:t>Venues and venue-categories or near-venues for each neighborhood</a:t>
          </a:r>
          <a:endParaRPr lang="es-ES" dirty="0"/>
        </a:p>
      </dgm:t>
    </dgm:pt>
    <dgm:pt modelId="{136EB7C4-7E15-4C6D-8244-8A63A79D9F38}" type="parTrans" cxnId="{E16D5537-AE6A-4766-B974-B054F80CF9BB}">
      <dgm:prSet/>
      <dgm:spPr/>
      <dgm:t>
        <a:bodyPr/>
        <a:lstStyle/>
        <a:p>
          <a:endParaRPr lang="es-ES"/>
        </a:p>
      </dgm:t>
    </dgm:pt>
    <dgm:pt modelId="{9DB9DC8E-B349-4F3D-9BD4-8416708D0948}" type="sibTrans" cxnId="{E16D5537-AE6A-4766-B974-B054F80CF9BB}">
      <dgm:prSet/>
      <dgm:spPr/>
      <dgm:t>
        <a:bodyPr/>
        <a:lstStyle/>
        <a:p>
          <a:endParaRPr lang="es-ES"/>
        </a:p>
      </dgm:t>
    </dgm:pt>
    <dgm:pt modelId="{2C376DFC-983C-4456-A085-5A74241D99AE}">
      <dgm:prSet phldrT="[Texto]"/>
      <dgm:spPr/>
      <dgm:t>
        <a:bodyPr/>
        <a:lstStyle/>
        <a:p>
          <a:r>
            <a:rPr lang="es-ES" dirty="0"/>
            <a:t>https://foursquare.com</a:t>
          </a:r>
        </a:p>
      </dgm:t>
    </dgm:pt>
    <dgm:pt modelId="{D7C98CE6-679F-47B7-A65A-C779270F7426}" type="parTrans" cxnId="{ABF52A3B-5621-4FAE-843B-482918EE50D1}">
      <dgm:prSet/>
      <dgm:spPr/>
      <dgm:t>
        <a:bodyPr/>
        <a:lstStyle/>
        <a:p>
          <a:endParaRPr lang="es-ES"/>
        </a:p>
      </dgm:t>
    </dgm:pt>
    <dgm:pt modelId="{DB28B8DF-1482-439F-A040-5A7EDAA4C41A}" type="sibTrans" cxnId="{ABF52A3B-5621-4FAE-843B-482918EE50D1}">
      <dgm:prSet/>
      <dgm:spPr/>
      <dgm:t>
        <a:bodyPr/>
        <a:lstStyle/>
        <a:p>
          <a:endParaRPr lang="es-ES"/>
        </a:p>
      </dgm:t>
    </dgm:pt>
    <dgm:pt modelId="{9A686364-285B-418D-B5E5-4B70664C663E}">
      <dgm:prSet phldrT="[Texto]"/>
      <dgm:spPr/>
      <dgm:t>
        <a:bodyPr/>
        <a:lstStyle/>
        <a:p>
          <a:r>
            <a:rPr lang="es-ES" dirty="0" err="1"/>
            <a:t>Creation</a:t>
          </a:r>
          <a:r>
            <a:rPr lang="es-ES" dirty="0"/>
            <a:t> a </a:t>
          </a:r>
          <a:r>
            <a:rPr lang="es-ES" dirty="0" err="1"/>
            <a:t>map</a:t>
          </a:r>
          <a:r>
            <a:rPr lang="es-ES" dirty="0"/>
            <a:t> </a:t>
          </a:r>
          <a:r>
            <a:rPr lang="es-ES" dirty="0" err="1"/>
            <a:t>displaying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most</a:t>
          </a:r>
          <a:r>
            <a:rPr lang="es-ES" dirty="0"/>
            <a:t> </a:t>
          </a:r>
          <a:r>
            <a:rPr lang="es-ES" dirty="0" err="1"/>
            <a:t>suitable</a:t>
          </a:r>
          <a:r>
            <a:rPr lang="es-ES" dirty="0"/>
            <a:t> </a:t>
          </a:r>
          <a:r>
            <a:rPr lang="es-ES" dirty="0" err="1"/>
            <a:t>areas</a:t>
          </a:r>
          <a:r>
            <a:rPr lang="es-ES" dirty="0"/>
            <a:t> </a:t>
          </a:r>
          <a:r>
            <a:rPr lang="es-ES" dirty="0" err="1"/>
            <a:t>for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new restaurant.</a:t>
          </a:r>
        </a:p>
      </dgm:t>
    </dgm:pt>
    <dgm:pt modelId="{67DDC640-871B-4745-86E4-D40A9F65F160}" type="parTrans" cxnId="{D45017FB-AF28-4767-8481-8919F2BCB583}">
      <dgm:prSet/>
      <dgm:spPr/>
      <dgm:t>
        <a:bodyPr/>
        <a:lstStyle/>
        <a:p>
          <a:endParaRPr lang="es-ES"/>
        </a:p>
      </dgm:t>
    </dgm:pt>
    <dgm:pt modelId="{714B8362-25C8-4197-8544-84FDAE0E418F}" type="sibTrans" cxnId="{D45017FB-AF28-4767-8481-8919F2BCB583}">
      <dgm:prSet/>
      <dgm:spPr/>
      <dgm:t>
        <a:bodyPr/>
        <a:lstStyle/>
        <a:p>
          <a:endParaRPr lang="es-ES"/>
        </a:p>
      </dgm:t>
    </dgm:pt>
    <dgm:pt modelId="{3091A768-A7DC-41EA-BC29-B1F85CD9CECE}">
      <dgm:prSet phldrT="[Texto]"/>
      <dgm:spPr/>
      <dgm:t>
        <a:bodyPr/>
        <a:lstStyle/>
        <a:p>
          <a:r>
            <a:rPr lang="es-ES" dirty="0"/>
            <a:t>https://pypi.org/project/folium/</a:t>
          </a:r>
        </a:p>
      </dgm:t>
    </dgm:pt>
    <dgm:pt modelId="{F95A4C37-457E-4E88-B986-1514CE223415}" type="parTrans" cxnId="{E0CA29E5-1D8B-4AEA-902A-70176E589122}">
      <dgm:prSet/>
      <dgm:spPr/>
      <dgm:t>
        <a:bodyPr/>
        <a:lstStyle/>
        <a:p>
          <a:endParaRPr lang="es-ES"/>
        </a:p>
      </dgm:t>
    </dgm:pt>
    <dgm:pt modelId="{2CEBB904-AFF3-444D-BF62-64D9FF7FBAE2}" type="sibTrans" cxnId="{E0CA29E5-1D8B-4AEA-902A-70176E589122}">
      <dgm:prSet/>
      <dgm:spPr/>
      <dgm:t>
        <a:bodyPr/>
        <a:lstStyle/>
        <a:p>
          <a:endParaRPr lang="es-ES"/>
        </a:p>
      </dgm:t>
    </dgm:pt>
    <dgm:pt modelId="{C5A00BBF-23E8-4B2A-ADBA-08B589DB0BF4}" type="pres">
      <dgm:prSet presAssocID="{FEE1587E-0629-45CC-98EE-DF04ECB9FD7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3D095B7-1E23-4210-B096-0454315300D1}" type="pres">
      <dgm:prSet presAssocID="{2341757C-6628-4ACC-AEB9-CB2214510C87}" presName="linNode" presStyleCnt="0"/>
      <dgm:spPr/>
    </dgm:pt>
    <dgm:pt modelId="{46CC812C-63E4-43CF-8BFA-48B4961914BA}" type="pres">
      <dgm:prSet presAssocID="{2341757C-6628-4ACC-AEB9-CB2214510C87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9E0513C-F6EA-4371-AAA9-55CB6BDF12AB}" type="pres">
      <dgm:prSet presAssocID="{2341757C-6628-4ACC-AEB9-CB2214510C8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EEF8BFB-2FE4-4046-BDAC-2CB74FEF4739}" type="pres">
      <dgm:prSet presAssocID="{CF1E8D37-5A7E-41DF-8362-9F125711F50D}" presName="sp" presStyleCnt="0"/>
      <dgm:spPr/>
    </dgm:pt>
    <dgm:pt modelId="{E8541E19-8129-4542-803A-9A7D3C337142}" type="pres">
      <dgm:prSet presAssocID="{D74A3B64-8E5B-4383-8A94-155459AC0530}" presName="linNode" presStyleCnt="0"/>
      <dgm:spPr/>
    </dgm:pt>
    <dgm:pt modelId="{7D9EFFB1-2A25-40BA-900C-EAE0F0F8C1F8}" type="pres">
      <dgm:prSet presAssocID="{D74A3B64-8E5B-4383-8A94-155459AC053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383F250-45CB-4EDB-A3F6-618B98C248D6}" type="pres">
      <dgm:prSet presAssocID="{D74A3B64-8E5B-4383-8A94-155459AC0530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FD5680-9151-45CA-B3F3-114DCED2CA15}" type="pres">
      <dgm:prSet presAssocID="{B62087BC-35BD-4665-AE99-E024FC29E64F}" presName="sp" presStyleCnt="0"/>
      <dgm:spPr/>
    </dgm:pt>
    <dgm:pt modelId="{2BED261C-7424-4D0C-8CF3-FFF2A1ACF2C5}" type="pres">
      <dgm:prSet presAssocID="{7C06782B-DFA5-4458-9F93-9F8C4EF1F40D}" presName="linNode" presStyleCnt="0"/>
      <dgm:spPr/>
    </dgm:pt>
    <dgm:pt modelId="{86D83711-F448-4903-99AC-304A2FC5FA96}" type="pres">
      <dgm:prSet presAssocID="{7C06782B-DFA5-4458-9F93-9F8C4EF1F40D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754C295-5E79-426B-BADE-6419DEDE9512}" type="pres">
      <dgm:prSet presAssocID="{7C06782B-DFA5-4458-9F93-9F8C4EF1F40D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5E54CEE-A803-43E4-908A-2780387C1452}" type="pres">
      <dgm:prSet presAssocID="{9DB9DC8E-B349-4F3D-9BD4-8416708D0948}" presName="sp" presStyleCnt="0"/>
      <dgm:spPr/>
    </dgm:pt>
    <dgm:pt modelId="{1D7EA094-6489-49CC-A7A3-4BC5452C58F3}" type="pres">
      <dgm:prSet presAssocID="{9A686364-285B-418D-B5E5-4B70664C663E}" presName="linNode" presStyleCnt="0"/>
      <dgm:spPr/>
    </dgm:pt>
    <dgm:pt modelId="{E9FD362A-6FB3-4CD1-963A-2258CD36CF5E}" type="pres">
      <dgm:prSet presAssocID="{9A686364-285B-418D-B5E5-4B70664C663E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C0B6112-1109-4756-888A-D2550985E93F}" type="pres">
      <dgm:prSet presAssocID="{9A686364-285B-418D-B5E5-4B70664C663E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FCEFA8A-FCC0-426A-80AC-D6202FF80E03}" srcId="{FEE1587E-0629-45CC-98EE-DF04ECB9FD7A}" destId="{2341757C-6628-4ACC-AEB9-CB2214510C87}" srcOrd="0" destOrd="0" parTransId="{736F5633-A20C-4672-81A0-216930D67D99}" sibTransId="{CF1E8D37-5A7E-41DF-8362-9F125711F50D}"/>
    <dgm:cxn modelId="{07785508-B5C0-499A-A2B3-E8BE24A1A325}" type="presOf" srcId="{2341757C-6628-4ACC-AEB9-CB2214510C87}" destId="{46CC812C-63E4-43CF-8BFA-48B4961914BA}" srcOrd="0" destOrd="0" presId="urn:microsoft.com/office/officeart/2005/8/layout/vList5"/>
    <dgm:cxn modelId="{6D62A932-0D62-41C9-80ED-E8E0F55095DA}" type="presOf" srcId="{FEE1587E-0629-45CC-98EE-DF04ECB9FD7A}" destId="{C5A00BBF-23E8-4B2A-ADBA-08B589DB0BF4}" srcOrd="0" destOrd="0" presId="urn:microsoft.com/office/officeart/2005/8/layout/vList5"/>
    <dgm:cxn modelId="{CA20822D-8949-41A7-9907-BCEEFE3CB8CE}" type="presOf" srcId="{729BEACA-9BE9-4105-8BCC-93813EB386C6}" destId="{79E0513C-F6EA-4371-AAA9-55CB6BDF12AB}" srcOrd="0" destOrd="0" presId="urn:microsoft.com/office/officeart/2005/8/layout/vList5"/>
    <dgm:cxn modelId="{ABF52A3B-5621-4FAE-843B-482918EE50D1}" srcId="{7C06782B-DFA5-4458-9F93-9F8C4EF1F40D}" destId="{2C376DFC-983C-4456-A085-5A74241D99AE}" srcOrd="0" destOrd="0" parTransId="{D7C98CE6-679F-47B7-A65A-C779270F7426}" sibTransId="{DB28B8DF-1482-439F-A040-5A7EDAA4C41A}"/>
    <dgm:cxn modelId="{78031CCC-2D81-4436-A165-2017B93BAE76}" type="presOf" srcId="{2C376DFC-983C-4456-A085-5A74241D99AE}" destId="{F754C295-5E79-426B-BADE-6419DEDE9512}" srcOrd="0" destOrd="0" presId="urn:microsoft.com/office/officeart/2005/8/layout/vList5"/>
    <dgm:cxn modelId="{6C78196C-1CE7-499B-A172-25D083CC69A5}" srcId="{D74A3B64-8E5B-4383-8A94-155459AC0530}" destId="{FBC90CAD-F64F-4823-AEAD-2BA48EEF4C73}" srcOrd="0" destOrd="0" parTransId="{A38421A6-8E65-469C-90CF-A48C02E6BE91}" sibTransId="{C2FA324C-81C5-4462-9921-40138F9709E1}"/>
    <dgm:cxn modelId="{E0CA29E5-1D8B-4AEA-902A-70176E589122}" srcId="{9A686364-285B-418D-B5E5-4B70664C663E}" destId="{3091A768-A7DC-41EA-BC29-B1F85CD9CECE}" srcOrd="0" destOrd="0" parTransId="{F95A4C37-457E-4E88-B986-1514CE223415}" sibTransId="{2CEBB904-AFF3-444D-BF62-64D9FF7FBAE2}"/>
    <dgm:cxn modelId="{C4752D35-1504-4AF0-A1F6-B27923E4DBFC}" type="presOf" srcId="{D74A3B64-8E5B-4383-8A94-155459AC0530}" destId="{7D9EFFB1-2A25-40BA-900C-EAE0F0F8C1F8}" srcOrd="0" destOrd="0" presId="urn:microsoft.com/office/officeart/2005/8/layout/vList5"/>
    <dgm:cxn modelId="{E16D5537-AE6A-4766-B974-B054F80CF9BB}" srcId="{FEE1587E-0629-45CC-98EE-DF04ECB9FD7A}" destId="{7C06782B-DFA5-4458-9F93-9F8C4EF1F40D}" srcOrd="2" destOrd="0" parTransId="{136EB7C4-7E15-4C6D-8244-8A63A79D9F38}" sibTransId="{9DB9DC8E-B349-4F3D-9BD4-8416708D0948}"/>
    <dgm:cxn modelId="{3B724055-BF68-4B20-9F08-66DB2CAF7829}" type="presOf" srcId="{FBC90CAD-F64F-4823-AEAD-2BA48EEF4C73}" destId="{4383F250-45CB-4EDB-A3F6-618B98C248D6}" srcOrd="0" destOrd="0" presId="urn:microsoft.com/office/officeart/2005/8/layout/vList5"/>
    <dgm:cxn modelId="{131EB4CD-3DCD-4915-B16A-2C371DA1F585}" type="presOf" srcId="{7C06782B-DFA5-4458-9F93-9F8C4EF1F40D}" destId="{86D83711-F448-4903-99AC-304A2FC5FA96}" srcOrd="0" destOrd="0" presId="urn:microsoft.com/office/officeart/2005/8/layout/vList5"/>
    <dgm:cxn modelId="{6C5280DA-4DE5-4DA6-B8D9-AEDA55E625F1}" srcId="{FEE1587E-0629-45CC-98EE-DF04ECB9FD7A}" destId="{D74A3B64-8E5B-4383-8A94-155459AC0530}" srcOrd="1" destOrd="0" parTransId="{D923B5F7-4C7F-463F-9249-6E2927A4035B}" sibTransId="{B62087BC-35BD-4665-AE99-E024FC29E64F}"/>
    <dgm:cxn modelId="{CB511656-C5C7-488A-A483-8C7519A40AAD}" srcId="{2341757C-6628-4ACC-AEB9-CB2214510C87}" destId="{729BEACA-9BE9-4105-8BCC-93813EB386C6}" srcOrd="0" destOrd="0" parTransId="{5FF82948-7B99-4DE1-8E3C-B214C291C616}" sibTransId="{2340190C-4D7F-4EC4-819B-8D882D67CF9B}"/>
    <dgm:cxn modelId="{D45017FB-AF28-4767-8481-8919F2BCB583}" srcId="{FEE1587E-0629-45CC-98EE-DF04ECB9FD7A}" destId="{9A686364-285B-418D-B5E5-4B70664C663E}" srcOrd="3" destOrd="0" parTransId="{67DDC640-871B-4745-86E4-D40A9F65F160}" sibTransId="{714B8362-25C8-4197-8544-84FDAE0E418F}"/>
    <dgm:cxn modelId="{9478F519-1299-429E-ADD8-B54676F3E051}" type="presOf" srcId="{3091A768-A7DC-41EA-BC29-B1F85CD9CECE}" destId="{8C0B6112-1109-4756-888A-D2550985E93F}" srcOrd="0" destOrd="0" presId="urn:microsoft.com/office/officeart/2005/8/layout/vList5"/>
    <dgm:cxn modelId="{450E2735-147D-4BB1-95AC-5FF81ADEDEC1}" type="presOf" srcId="{9A686364-285B-418D-B5E5-4B70664C663E}" destId="{E9FD362A-6FB3-4CD1-963A-2258CD36CF5E}" srcOrd="0" destOrd="0" presId="urn:microsoft.com/office/officeart/2005/8/layout/vList5"/>
    <dgm:cxn modelId="{263E809B-F58C-4A95-8689-B4C49781B7F9}" type="presParOf" srcId="{C5A00BBF-23E8-4B2A-ADBA-08B589DB0BF4}" destId="{F3D095B7-1E23-4210-B096-0454315300D1}" srcOrd="0" destOrd="0" presId="urn:microsoft.com/office/officeart/2005/8/layout/vList5"/>
    <dgm:cxn modelId="{74A37064-2A09-492E-9E48-ABF019BA93E0}" type="presParOf" srcId="{F3D095B7-1E23-4210-B096-0454315300D1}" destId="{46CC812C-63E4-43CF-8BFA-48B4961914BA}" srcOrd="0" destOrd="0" presId="urn:microsoft.com/office/officeart/2005/8/layout/vList5"/>
    <dgm:cxn modelId="{8C6D5EC4-5440-4318-9072-CF8AF8EEF168}" type="presParOf" srcId="{F3D095B7-1E23-4210-B096-0454315300D1}" destId="{79E0513C-F6EA-4371-AAA9-55CB6BDF12AB}" srcOrd="1" destOrd="0" presId="urn:microsoft.com/office/officeart/2005/8/layout/vList5"/>
    <dgm:cxn modelId="{04D8FB4E-BEEF-4A54-95EE-D46EF0672720}" type="presParOf" srcId="{C5A00BBF-23E8-4B2A-ADBA-08B589DB0BF4}" destId="{DEEF8BFB-2FE4-4046-BDAC-2CB74FEF4739}" srcOrd="1" destOrd="0" presId="urn:microsoft.com/office/officeart/2005/8/layout/vList5"/>
    <dgm:cxn modelId="{A363970E-DF51-4D5E-B05D-F07A784AFD69}" type="presParOf" srcId="{C5A00BBF-23E8-4B2A-ADBA-08B589DB0BF4}" destId="{E8541E19-8129-4542-803A-9A7D3C337142}" srcOrd="2" destOrd="0" presId="urn:microsoft.com/office/officeart/2005/8/layout/vList5"/>
    <dgm:cxn modelId="{6F518D35-5565-451A-8C6D-F1C97328BB84}" type="presParOf" srcId="{E8541E19-8129-4542-803A-9A7D3C337142}" destId="{7D9EFFB1-2A25-40BA-900C-EAE0F0F8C1F8}" srcOrd="0" destOrd="0" presId="urn:microsoft.com/office/officeart/2005/8/layout/vList5"/>
    <dgm:cxn modelId="{3A32D2AC-4884-4684-8C65-135906ED8D75}" type="presParOf" srcId="{E8541E19-8129-4542-803A-9A7D3C337142}" destId="{4383F250-45CB-4EDB-A3F6-618B98C248D6}" srcOrd="1" destOrd="0" presId="urn:microsoft.com/office/officeart/2005/8/layout/vList5"/>
    <dgm:cxn modelId="{1737F079-68CB-4326-A85B-302343789B5D}" type="presParOf" srcId="{C5A00BBF-23E8-4B2A-ADBA-08B589DB0BF4}" destId="{3AFD5680-9151-45CA-B3F3-114DCED2CA15}" srcOrd="3" destOrd="0" presId="urn:microsoft.com/office/officeart/2005/8/layout/vList5"/>
    <dgm:cxn modelId="{4A23182B-1B59-4346-B839-F9D45CACEF48}" type="presParOf" srcId="{C5A00BBF-23E8-4B2A-ADBA-08B589DB0BF4}" destId="{2BED261C-7424-4D0C-8CF3-FFF2A1ACF2C5}" srcOrd="4" destOrd="0" presId="urn:microsoft.com/office/officeart/2005/8/layout/vList5"/>
    <dgm:cxn modelId="{387BF926-641B-466C-BB01-072FEACD04AF}" type="presParOf" srcId="{2BED261C-7424-4D0C-8CF3-FFF2A1ACF2C5}" destId="{86D83711-F448-4903-99AC-304A2FC5FA96}" srcOrd="0" destOrd="0" presId="urn:microsoft.com/office/officeart/2005/8/layout/vList5"/>
    <dgm:cxn modelId="{4063250D-0AAB-43AA-A47C-F4254C712C27}" type="presParOf" srcId="{2BED261C-7424-4D0C-8CF3-FFF2A1ACF2C5}" destId="{F754C295-5E79-426B-BADE-6419DEDE9512}" srcOrd="1" destOrd="0" presId="urn:microsoft.com/office/officeart/2005/8/layout/vList5"/>
    <dgm:cxn modelId="{0D210648-6FC4-449C-80F3-7371058991BC}" type="presParOf" srcId="{C5A00BBF-23E8-4B2A-ADBA-08B589DB0BF4}" destId="{F5E54CEE-A803-43E4-908A-2780387C1452}" srcOrd="5" destOrd="0" presId="urn:microsoft.com/office/officeart/2005/8/layout/vList5"/>
    <dgm:cxn modelId="{350D46BA-015A-4830-84CC-4414AE53D40E}" type="presParOf" srcId="{C5A00BBF-23E8-4B2A-ADBA-08B589DB0BF4}" destId="{1D7EA094-6489-49CC-A7A3-4BC5452C58F3}" srcOrd="6" destOrd="0" presId="urn:microsoft.com/office/officeart/2005/8/layout/vList5"/>
    <dgm:cxn modelId="{0ADB1068-3C46-4929-8ADC-EC350D040137}" type="presParOf" srcId="{1D7EA094-6489-49CC-A7A3-4BC5452C58F3}" destId="{E9FD362A-6FB3-4CD1-963A-2258CD36CF5E}" srcOrd="0" destOrd="0" presId="urn:microsoft.com/office/officeart/2005/8/layout/vList5"/>
    <dgm:cxn modelId="{A2E813CD-4759-40C4-A72E-8AC58BD0F17F}" type="presParOf" srcId="{1D7EA094-6489-49CC-A7A3-4BC5452C58F3}" destId="{8C0B6112-1109-4756-888A-D2550985E9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0513C-F6EA-4371-AAA9-55CB6BDF12AB}">
      <dsp:nvSpPr>
        <dsp:cNvPr id="0" name=""/>
        <dsp:cNvSpPr/>
      </dsp:nvSpPr>
      <dsp:spPr>
        <a:xfrm rot="5400000">
          <a:off x="6477589" y="-2764152"/>
          <a:ext cx="724245" cy="643737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b="0" i="0" kern="1200" dirty="0"/>
            <a:t>https://cocl.us/new_york_dataset</a:t>
          </a:r>
          <a:endParaRPr lang="es-ES" sz="2100" kern="1200" dirty="0"/>
        </a:p>
      </dsp:txBody>
      <dsp:txXfrm rot="-5400000">
        <a:off x="3621024" y="127768"/>
        <a:ext cx="6402021" cy="653535"/>
      </dsp:txXfrm>
    </dsp:sp>
    <dsp:sp modelId="{46CC812C-63E4-43CF-8BFA-48B4961914BA}">
      <dsp:nvSpPr>
        <dsp:cNvPr id="0" name=""/>
        <dsp:cNvSpPr/>
      </dsp:nvSpPr>
      <dsp:spPr>
        <a:xfrm>
          <a:off x="0" y="1882"/>
          <a:ext cx="3621024" cy="9053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New York Data </a:t>
          </a:r>
          <a:r>
            <a:rPr lang="es-ES" sz="1400" kern="1200" dirty="0" err="1"/>
            <a:t>available</a:t>
          </a:r>
          <a:r>
            <a:rPr lang="es-ES" sz="1400" kern="1200" dirty="0"/>
            <a:t> online</a:t>
          </a:r>
        </a:p>
      </dsp:txBody>
      <dsp:txXfrm>
        <a:off x="44193" y="46075"/>
        <a:ext cx="3532638" cy="816920"/>
      </dsp:txXfrm>
    </dsp:sp>
    <dsp:sp modelId="{4383F250-45CB-4EDB-A3F6-618B98C248D6}">
      <dsp:nvSpPr>
        <dsp:cNvPr id="0" name=""/>
        <dsp:cNvSpPr/>
      </dsp:nvSpPr>
      <dsp:spPr>
        <a:xfrm rot="5400000">
          <a:off x="6477589" y="-1813580"/>
          <a:ext cx="724245" cy="643737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b="0" i="0" kern="1200" dirty="0">
              <a:hlinkClick xmlns:r="http://schemas.openxmlformats.org/officeDocument/2006/relationships" r:id="rId1"/>
            </a:rPr>
            <a:t>https://geocoder.readthedocs.io/index.html</a:t>
          </a:r>
          <a:endParaRPr lang="es-ES" sz="2100" kern="1200" dirty="0"/>
        </a:p>
      </dsp:txBody>
      <dsp:txXfrm rot="-5400000">
        <a:off x="3621024" y="1078340"/>
        <a:ext cx="6402021" cy="653535"/>
      </dsp:txXfrm>
    </dsp:sp>
    <dsp:sp modelId="{7D9EFFB1-2A25-40BA-900C-EAE0F0F8C1F8}">
      <dsp:nvSpPr>
        <dsp:cNvPr id="0" name=""/>
        <dsp:cNvSpPr/>
      </dsp:nvSpPr>
      <dsp:spPr>
        <a:xfrm>
          <a:off x="0" y="952454"/>
          <a:ext cx="3621024" cy="9053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Coordinates</a:t>
          </a:r>
          <a:r>
            <a:rPr lang="es-ES" sz="1400" kern="1200" dirty="0"/>
            <a:t> </a:t>
          </a:r>
          <a:r>
            <a:rPr lang="es-ES" sz="1400" kern="1200" dirty="0" err="1"/>
            <a:t>of</a:t>
          </a:r>
          <a:r>
            <a:rPr lang="es-ES" sz="1400" kern="1200" dirty="0"/>
            <a:t> </a:t>
          </a:r>
          <a:r>
            <a:rPr lang="es-ES" sz="1400" kern="1200" dirty="0" err="1"/>
            <a:t>the</a:t>
          </a:r>
          <a:r>
            <a:rPr lang="es-ES" sz="1400" kern="1200" dirty="0"/>
            <a:t> </a:t>
          </a:r>
          <a:r>
            <a:rPr lang="es-ES" sz="1400" kern="1200" dirty="0" err="1"/>
            <a:t>different</a:t>
          </a:r>
          <a:r>
            <a:rPr lang="es-ES" sz="1400" kern="1200" dirty="0"/>
            <a:t> </a:t>
          </a:r>
          <a:r>
            <a:rPr lang="es-ES" sz="1400" kern="1200" dirty="0" err="1"/>
            <a:t>locations</a:t>
          </a:r>
          <a:r>
            <a:rPr lang="es-ES" sz="1400" kern="1200" dirty="0"/>
            <a:t> </a:t>
          </a:r>
          <a:r>
            <a:rPr lang="es-ES" sz="1400" kern="1200" dirty="0" err="1"/>
            <a:t>that</a:t>
          </a:r>
          <a:r>
            <a:rPr lang="es-ES" sz="1400" kern="1200" dirty="0"/>
            <a:t> </a:t>
          </a:r>
          <a:r>
            <a:rPr lang="es-ES" sz="1400" kern="1200" dirty="0" err="1"/>
            <a:t>we</a:t>
          </a:r>
          <a:r>
            <a:rPr lang="es-ES" sz="1400" kern="1200" dirty="0"/>
            <a:t> are </a:t>
          </a:r>
          <a:r>
            <a:rPr lang="es-ES" sz="1400" kern="1200" dirty="0" err="1"/>
            <a:t>going</a:t>
          </a:r>
          <a:r>
            <a:rPr lang="es-ES" sz="1400" kern="1200" dirty="0"/>
            <a:t> </a:t>
          </a:r>
          <a:r>
            <a:rPr lang="es-ES" sz="1400" kern="1200" dirty="0" err="1"/>
            <a:t>to</a:t>
          </a:r>
          <a:r>
            <a:rPr lang="es-ES" sz="1400" kern="1200" dirty="0"/>
            <a:t> use </a:t>
          </a:r>
          <a:r>
            <a:rPr lang="es-ES" sz="1400" kern="1200" dirty="0" err="1"/>
            <a:t>to</a:t>
          </a:r>
          <a:r>
            <a:rPr lang="es-ES" sz="1400" kern="1200" dirty="0"/>
            <a:t> </a:t>
          </a:r>
          <a:r>
            <a:rPr lang="es-ES" sz="1400" kern="1200" dirty="0" err="1"/>
            <a:t>search</a:t>
          </a:r>
          <a:r>
            <a:rPr lang="es-ES" sz="1400" kern="1200" dirty="0"/>
            <a:t> </a:t>
          </a:r>
          <a:r>
            <a:rPr lang="es-ES" sz="1400" kern="1200" dirty="0" err="1"/>
            <a:t>the</a:t>
          </a:r>
          <a:r>
            <a:rPr lang="es-ES" sz="1400" kern="1200" dirty="0"/>
            <a:t> </a:t>
          </a:r>
          <a:r>
            <a:rPr lang="es-ES" sz="1400" kern="1200" dirty="0" err="1"/>
            <a:t>best</a:t>
          </a:r>
          <a:r>
            <a:rPr lang="es-ES" sz="1400" kern="1200" dirty="0"/>
            <a:t> </a:t>
          </a:r>
          <a:r>
            <a:rPr lang="es-ES" sz="1400" kern="1200" dirty="0" err="1"/>
            <a:t>borough</a:t>
          </a:r>
          <a:r>
            <a:rPr lang="es-ES" sz="1400" kern="1200" dirty="0"/>
            <a:t> and </a:t>
          </a:r>
          <a:r>
            <a:rPr lang="es-ES" sz="1400" kern="1200" dirty="0" err="1"/>
            <a:t>neighborhood</a:t>
          </a:r>
          <a:r>
            <a:rPr lang="es-ES" sz="1400" kern="1200" dirty="0"/>
            <a:t>.</a:t>
          </a:r>
        </a:p>
      </dsp:txBody>
      <dsp:txXfrm>
        <a:off x="44193" y="996647"/>
        <a:ext cx="3532638" cy="816920"/>
      </dsp:txXfrm>
    </dsp:sp>
    <dsp:sp modelId="{F754C295-5E79-426B-BADE-6419DEDE9512}">
      <dsp:nvSpPr>
        <dsp:cNvPr id="0" name=""/>
        <dsp:cNvSpPr/>
      </dsp:nvSpPr>
      <dsp:spPr>
        <a:xfrm rot="5400000">
          <a:off x="6477589" y="-863007"/>
          <a:ext cx="724245" cy="643737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/>
            <a:t>https://foursquare.com</a:t>
          </a:r>
        </a:p>
      </dsp:txBody>
      <dsp:txXfrm rot="-5400000">
        <a:off x="3621024" y="2028913"/>
        <a:ext cx="6402021" cy="653535"/>
      </dsp:txXfrm>
    </dsp:sp>
    <dsp:sp modelId="{86D83711-F448-4903-99AC-304A2FC5FA96}">
      <dsp:nvSpPr>
        <dsp:cNvPr id="0" name=""/>
        <dsp:cNvSpPr/>
      </dsp:nvSpPr>
      <dsp:spPr>
        <a:xfrm>
          <a:off x="0" y="1903026"/>
          <a:ext cx="3621024" cy="9053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dirty="0"/>
            <a:t>Venues and venue-categories or near-venues for each neighborhood</a:t>
          </a:r>
          <a:endParaRPr lang="es-ES" sz="1400" kern="1200" dirty="0"/>
        </a:p>
      </dsp:txBody>
      <dsp:txXfrm>
        <a:off x="44193" y="1947219"/>
        <a:ext cx="3532638" cy="816920"/>
      </dsp:txXfrm>
    </dsp:sp>
    <dsp:sp modelId="{8C0B6112-1109-4756-888A-D2550985E93F}">
      <dsp:nvSpPr>
        <dsp:cNvPr id="0" name=""/>
        <dsp:cNvSpPr/>
      </dsp:nvSpPr>
      <dsp:spPr>
        <a:xfrm rot="5400000">
          <a:off x="6477589" y="87564"/>
          <a:ext cx="724245" cy="6437376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100" kern="1200" dirty="0"/>
            <a:t>https://pypi.org/project/folium/</a:t>
          </a:r>
        </a:p>
      </dsp:txBody>
      <dsp:txXfrm rot="-5400000">
        <a:off x="3621024" y="2979485"/>
        <a:ext cx="6402021" cy="653535"/>
      </dsp:txXfrm>
    </dsp:sp>
    <dsp:sp modelId="{E9FD362A-6FB3-4CD1-963A-2258CD36CF5E}">
      <dsp:nvSpPr>
        <dsp:cNvPr id="0" name=""/>
        <dsp:cNvSpPr/>
      </dsp:nvSpPr>
      <dsp:spPr>
        <a:xfrm>
          <a:off x="0" y="2853598"/>
          <a:ext cx="3621024" cy="90530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Creation</a:t>
          </a:r>
          <a:r>
            <a:rPr lang="es-ES" sz="1400" kern="1200" dirty="0"/>
            <a:t> a </a:t>
          </a:r>
          <a:r>
            <a:rPr lang="es-ES" sz="1400" kern="1200" dirty="0" err="1"/>
            <a:t>map</a:t>
          </a:r>
          <a:r>
            <a:rPr lang="es-ES" sz="1400" kern="1200" dirty="0"/>
            <a:t> </a:t>
          </a:r>
          <a:r>
            <a:rPr lang="es-ES" sz="1400" kern="1200" dirty="0" err="1"/>
            <a:t>displaying</a:t>
          </a:r>
          <a:r>
            <a:rPr lang="es-ES" sz="1400" kern="1200" dirty="0"/>
            <a:t> </a:t>
          </a:r>
          <a:r>
            <a:rPr lang="es-ES" sz="1400" kern="1200" dirty="0" err="1"/>
            <a:t>the</a:t>
          </a:r>
          <a:r>
            <a:rPr lang="es-ES" sz="1400" kern="1200" dirty="0"/>
            <a:t> </a:t>
          </a:r>
          <a:r>
            <a:rPr lang="es-ES" sz="1400" kern="1200" dirty="0" err="1"/>
            <a:t>most</a:t>
          </a:r>
          <a:r>
            <a:rPr lang="es-ES" sz="1400" kern="1200" dirty="0"/>
            <a:t> </a:t>
          </a:r>
          <a:r>
            <a:rPr lang="es-ES" sz="1400" kern="1200" dirty="0" err="1"/>
            <a:t>suitable</a:t>
          </a:r>
          <a:r>
            <a:rPr lang="es-ES" sz="1400" kern="1200" dirty="0"/>
            <a:t> </a:t>
          </a:r>
          <a:r>
            <a:rPr lang="es-ES" sz="1400" kern="1200" dirty="0" err="1"/>
            <a:t>areas</a:t>
          </a:r>
          <a:r>
            <a:rPr lang="es-ES" sz="1400" kern="1200" dirty="0"/>
            <a:t> </a:t>
          </a:r>
          <a:r>
            <a:rPr lang="es-ES" sz="1400" kern="1200" dirty="0" err="1"/>
            <a:t>for</a:t>
          </a:r>
          <a:r>
            <a:rPr lang="es-ES" sz="1400" kern="1200" dirty="0"/>
            <a:t> </a:t>
          </a:r>
          <a:r>
            <a:rPr lang="es-ES" sz="1400" kern="1200" dirty="0" err="1"/>
            <a:t>the</a:t>
          </a:r>
          <a:r>
            <a:rPr lang="es-ES" sz="1400" kern="1200" dirty="0"/>
            <a:t> new restaurant.</a:t>
          </a:r>
        </a:p>
      </dsp:txBody>
      <dsp:txXfrm>
        <a:off x="44193" y="2897791"/>
        <a:ext cx="3532638" cy="816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A30C51-7517-4CD6-8DE8-15052DD23BD9}" type="datetime1">
              <a:rPr lang="es-ES" smtClean="0"/>
              <a:t>02/06/2021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A54D57-1E58-41A9-BDD9-F9650DC3A9B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875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2BE3E-5ECC-447F-AFDC-EFD8FA390703}" type="datetime1">
              <a:rPr lang="es-ES" smtClean="0"/>
              <a:pPr/>
              <a:t>02/06/2021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EB433F-E5C6-4E8D-82E5-3D359E2C0E5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1177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7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063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7894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395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954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0300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6757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00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1" name="Rectángulo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71729F-AC31-4A36-B94F-2520F92C504B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668F10-F209-43CD-A1DB-0A616FDF8D0D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Marcador de título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CD09B1-D1FE-44C6-B2AD-56B70A664F1B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7" name="Marcador de título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4" name="Marcador de posición de contenido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262E77B-D1FC-47AA-8F8F-0A9F0836943E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abecera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1" name="Rectángulo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B7E91E-1B4C-480A-B049-E2874D185C90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3" name="Rectángulo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2F5B07-E0BE-4769-BD05-684F3057ABFD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6" name="Rectángulo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A8F59-D9BD-44E6-9E8D-E8525DE28A56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7" name="Marcador de título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2F0871-BC43-4391-BA49-F17D21578A8B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4" name="Marcador de título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Rectángulo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EA4875-EF96-4250-B383-B830E9C25369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9" name="Marcador de posición de imagen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0" name="Marcador de posición de imagen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2" name="Marcador de texto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El nombre va aquí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El nombre va aquí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El nombre va aquí</a:t>
            </a:r>
          </a:p>
        </p:txBody>
      </p:sp>
      <p:sp>
        <p:nvSpPr>
          <p:cNvPr id="25" name="Marcador de título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75BFFB-0D27-4FB3-9BE6-28BFCCF8A885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ido e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CE9BF4-02AB-424C-9F06-A12797AAC7EF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879057-5E86-4830-9FD1-D1D8CBE93857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Rectángulo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6" name="Rectángulo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ítulo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pPr rtl="0"/>
            <a:r>
              <a:rPr lang="es-ES" noProof="0" dirty="0"/>
              <a:t>El título se escribe aquí</a:t>
            </a:r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es-ES" noProof="0" dirty="0"/>
              <a:t>La cita va aquí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s-ES" sz="1600" noProof="0" dirty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09E3C37F-C42D-43D8-BE96-EAA286492138}" type="datetime1">
              <a:rPr lang="es-ES" noProof="0" smtClean="0"/>
              <a:t>02/06/2021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hmagazine.es/un-documental-el-eco-del-futuro-arte-transgenico-e-inteligencia-artificial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nc-sa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saber21.com/la-teletransportacion-en-la-computacion-del-futur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ree photo Cityscape Manhattan Bridge New York City ..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6"/>
          <a:stretch/>
        </p:blipFill>
        <p:spPr>
          <a:xfrm>
            <a:off x="609599" y="630284"/>
            <a:ext cx="10963701" cy="560674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593074"/>
            <a:ext cx="10058400" cy="1819127"/>
          </a:xfrm>
          <a:gradFill>
            <a:gsLst>
              <a:gs pos="0">
                <a:schemeClr val="accent1">
                  <a:tint val="65000"/>
                  <a:shade val="92000"/>
                  <a:satMod val="130000"/>
                  <a:alpha val="75000"/>
                </a:schemeClr>
              </a:gs>
              <a:gs pos="100000">
                <a:schemeClr val="accent1">
                  <a:tint val="60000"/>
                  <a:shade val="99000"/>
                  <a:satMod val="120000"/>
                  <a:alpha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>
            <a:noAutofit/>
          </a:bodyPr>
          <a:lstStyle/>
          <a:p>
            <a:pPr rtl="0"/>
            <a:r>
              <a:rPr lang="es-ES" sz="5400" dirty="0">
                <a:solidFill>
                  <a:schemeClr val="tx1"/>
                </a:solidFill>
              </a:rPr>
              <a:t>THE BEST NEIGHBORHOOD FOR YOUR NEW RESTAURANT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12201"/>
            <a:ext cx="10058400" cy="1375951"/>
          </a:xfrm>
          <a:gradFill>
            <a:gsLst>
              <a:gs pos="0">
                <a:schemeClr val="accent1">
                  <a:tint val="65000"/>
                  <a:shade val="92000"/>
                  <a:satMod val="130000"/>
                  <a:alpha val="75000"/>
                </a:schemeClr>
              </a:gs>
              <a:gs pos="100000">
                <a:schemeClr val="accent1">
                  <a:tint val="60000"/>
                  <a:shade val="99000"/>
                  <a:satMod val="120000"/>
                  <a:alpha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rtl="0"/>
            <a:r>
              <a:rPr lang="es-ES" sz="2400" dirty="0" err="1"/>
              <a:t>Where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best</a:t>
            </a:r>
            <a:r>
              <a:rPr lang="es-ES" sz="2400" dirty="0"/>
              <a:t> place </a:t>
            </a:r>
            <a:r>
              <a:rPr lang="es-ES" sz="2400" dirty="0" err="1"/>
              <a:t>to</a:t>
            </a:r>
            <a:r>
              <a:rPr lang="es-ES" sz="2400" dirty="0"/>
              <a:t> open a new </a:t>
            </a:r>
            <a:r>
              <a:rPr lang="es-ES" sz="2400" dirty="0" err="1"/>
              <a:t>chinese</a:t>
            </a:r>
            <a:r>
              <a:rPr lang="es-ES" sz="2400" dirty="0"/>
              <a:t> restaurant in </a:t>
            </a:r>
            <a:r>
              <a:rPr lang="es-ES" sz="2400" dirty="0" err="1"/>
              <a:t>one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populated</a:t>
            </a:r>
            <a:r>
              <a:rPr lang="es-ES" sz="2400" dirty="0"/>
              <a:t> </a:t>
            </a:r>
            <a:r>
              <a:rPr lang="es-ES" sz="2400" dirty="0" err="1"/>
              <a:t>cities</a:t>
            </a:r>
            <a:r>
              <a:rPr lang="es-ES" sz="2400" dirty="0"/>
              <a:t> in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world</a:t>
            </a:r>
            <a:r>
              <a:rPr lang="es-ES" sz="2400" dirty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617D8E-B4A3-47DB-B10B-E45C113D6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257321"/>
            <a:ext cx="5090457" cy="583534"/>
          </a:xfrm>
        </p:spPr>
        <p:txBody>
          <a:bodyPr>
            <a:normAutofit/>
          </a:bodyPr>
          <a:lstStyle/>
          <a:p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new york </a:t>
            </a:r>
            <a:r>
              <a:rPr lang="es-ES" dirty="0" err="1"/>
              <a:t>dataframe</a:t>
            </a: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40208C3-D475-437D-BEA7-4F160B3F2B0F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258382" y="5265547"/>
            <a:ext cx="2919413" cy="583534"/>
          </a:xfrm>
        </p:spPr>
        <p:txBody>
          <a:bodyPr/>
          <a:lstStyle/>
          <a:p>
            <a:r>
              <a:rPr lang="es-ES" dirty="0" err="1"/>
              <a:t>display</a:t>
            </a:r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2478700-9C02-47E1-B741-A44FA8044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-apple-system"/>
              </a:rPr>
              <a:t>Define de New York Dataset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E02EA3D-DE3D-40B2-A4D1-FB13E7E61A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6364" y="2858611"/>
            <a:ext cx="3655122" cy="1924314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2DFC9885-A290-4E4B-8C0A-38FFCB94E8EE}"/>
              </a:ext>
            </a:extLst>
          </p:cNvPr>
          <p:cNvSpPr/>
          <p:nvPr/>
        </p:nvSpPr>
        <p:spPr>
          <a:xfrm>
            <a:off x="6743477" y="5398167"/>
            <a:ext cx="1029810" cy="301841"/>
          </a:xfrm>
          <a:prstGeom prst="rightArrow">
            <a:avLst>
              <a:gd name="adj1" fmla="val 50000"/>
              <a:gd name="adj2" fmla="val 97058"/>
            </a:avLst>
          </a:prstGeom>
          <a:solidFill>
            <a:srgbClr val="E24A33"/>
          </a:solidFill>
          <a:ln>
            <a:solidFill>
              <a:srgbClr val="E24A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53A65E4-33B0-457E-AD44-C5550890F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904"/>
          <a:stretch/>
        </p:blipFill>
        <p:spPr>
          <a:xfrm>
            <a:off x="5692602" y="1629690"/>
            <a:ext cx="5178992" cy="3536622"/>
          </a:xfrm>
          <a:prstGeom prst="rect">
            <a:avLst/>
          </a:prstGeom>
        </p:spPr>
      </p:pic>
      <p:sp>
        <p:nvSpPr>
          <p:cNvPr id="18" name="Bocadillo: rectángulo con esquinas redondeadas 17">
            <a:extLst>
              <a:ext uri="{FF2B5EF4-FFF2-40B4-BE49-F238E27FC236}">
                <a16:creationId xmlns:a16="http://schemas.microsoft.com/office/drawing/2014/main" id="{8AC1EB2E-CB89-43AA-A3FF-9443772C2AC3}"/>
              </a:ext>
            </a:extLst>
          </p:cNvPr>
          <p:cNvSpPr/>
          <p:nvPr/>
        </p:nvSpPr>
        <p:spPr>
          <a:xfrm>
            <a:off x="3373925" y="1614018"/>
            <a:ext cx="2088268" cy="943548"/>
          </a:xfrm>
          <a:prstGeom prst="wedgeRoundRectCallout">
            <a:avLst>
              <a:gd name="adj1" fmla="val 58679"/>
              <a:gd name="adj2" fmla="val 24222"/>
              <a:gd name="adj3" fmla="val 16667"/>
            </a:avLst>
          </a:prstGeom>
          <a:solidFill>
            <a:srgbClr val="E24A3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effectLst/>
                <a:latin typeface="-apple-system"/>
              </a:rPr>
              <a:t>Queens is the most </a:t>
            </a:r>
            <a:r>
              <a:rPr lang="en-US" sz="1400" dirty="0">
                <a:latin typeface="-apple-system"/>
              </a:rPr>
              <a:t>populated borough, with an approximate 80 neighborhoods.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1432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CA7B0E5-3E9B-4712-9910-6ABB02E3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-apple-system"/>
              </a:rPr>
              <a:t>Study of the neighborhood list with Chinese Restaurants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45C6C1-C8A8-45A5-AE3A-9A01708ED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" b="62222"/>
          <a:stretch/>
        </p:blipFill>
        <p:spPr>
          <a:xfrm>
            <a:off x="1097280" y="1733840"/>
            <a:ext cx="4429125" cy="148610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7FA8BD-36F8-4E10-A819-DE11E8EC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2435" y="3371698"/>
            <a:ext cx="3982801" cy="2669843"/>
          </a:xfrm>
          <a:prstGeom prst="rect">
            <a:avLst/>
          </a:prstGeom>
        </p:spPr>
      </p:pic>
      <p:sp>
        <p:nvSpPr>
          <p:cNvPr id="12" name="Bocadillo: rectángulo con esquinas redondeadas 11">
            <a:extLst>
              <a:ext uri="{FF2B5EF4-FFF2-40B4-BE49-F238E27FC236}">
                <a16:creationId xmlns:a16="http://schemas.microsoft.com/office/drawing/2014/main" id="{0EAD5FE6-6245-47D2-90CB-1C3E0B651164}"/>
              </a:ext>
            </a:extLst>
          </p:cNvPr>
          <p:cNvSpPr/>
          <p:nvPr/>
        </p:nvSpPr>
        <p:spPr>
          <a:xfrm>
            <a:off x="320483" y="5436154"/>
            <a:ext cx="1736203" cy="1210774"/>
          </a:xfrm>
          <a:prstGeom prst="wedgeRoundRectCallout">
            <a:avLst>
              <a:gd name="adj1" fmla="val 74595"/>
              <a:gd name="adj2" fmla="val -44614"/>
              <a:gd name="adj3" fmla="val 16667"/>
            </a:avLst>
          </a:prstGeom>
          <a:solidFill>
            <a:srgbClr val="E24A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>
                <a:solidFill>
                  <a:srgbClr val="F6F9FF"/>
                </a:solidFill>
              </a:rPr>
              <a:t>Queens </a:t>
            </a:r>
            <a:r>
              <a:rPr lang="es-ES" sz="1600" dirty="0" err="1">
                <a:solidFill>
                  <a:srgbClr val="F6F9FF"/>
                </a:solidFill>
              </a:rPr>
              <a:t>is</a:t>
            </a:r>
            <a:r>
              <a:rPr lang="es-ES" sz="1600" dirty="0">
                <a:solidFill>
                  <a:srgbClr val="F6F9FF"/>
                </a:solidFill>
              </a:rPr>
              <a:t> </a:t>
            </a:r>
            <a:r>
              <a:rPr lang="es-ES" sz="1600" dirty="0" err="1">
                <a:solidFill>
                  <a:srgbClr val="F6F9FF"/>
                </a:solidFill>
              </a:rPr>
              <a:t>the</a:t>
            </a:r>
            <a:r>
              <a:rPr lang="es-ES" sz="1600" dirty="0">
                <a:solidFill>
                  <a:srgbClr val="F6F9FF"/>
                </a:solidFill>
              </a:rPr>
              <a:t> </a:t>
            </a:r>
            <a:r>
              <a:rPr lang="es-ES" sz="1600" dirty="0" err="1">
                <a:solidFill>
                  <a:srgbClr val="F6F9FF"/>
                </a:solidFill>
              </a:rPr>
              <a:t>Borough</a:t>
            </a:r>
            <a:r>
              <a:rPr lang="es-ES" sz="1600" dirty="0">
                <a:solidFill>
                  <a:srgbClr val="F6F9FF"/>
                </a:solidFill>
              </a:rPr>
              <a:t> </a:t>
            </a:r>
            <a:r>
              <a:rPr lang="es-ES" sz="1600" dirty="0" err="1">
                <a:solidFill>
                  <a:srgbClr val="F6F9FF"/>
                </a:solidFill>
              </a:rPr>
              <a:t>with</a:t>
            </a:r>
            <a:r>
              <a:rPr lang="es-ES" sz="1600" dirty="0">
                <a:solidFill>
                  <a:srgbClr val="F6F9FF"/>
                </a:solidFill>
              </a:rPr>
              <a:t> more </a:t>
            </a:r>
            <a:r>
              <a:rPr lang="es-ES" sz="1600" dirty="0" err="1">
                <a:solidFill>
                  <a:srgbClr val="F6F9FF"/>
                </a:solidFill>
              </a:rPr>
              <a:t>Chinese</a:t>
            </a:r>
            <a:r>
              <a:rPr lang="es-ES" sz="1600" dirty="0">
                <a:solidFill>
                  <a:srgbClr val="F6F9FF"/>
                </a:solidFill>
              </a:rPr>
              <a:t> Restaurants.</a:t>
            </a:r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7D86F09A-A976-4EC3-83BE-50B2B355FB64}"/>
              </a:ext>
            </a:extLst>
          </p:cNvPr>
          <p:cNvSpPr txBox="1">
            <a:spLocks/>
          </p:cNvSpPr>
          <p:nvPr/>
        </p:nvSpPr>
        <p:spPr>
          <a:xfrm>
            <a:off x="5455792" y="1715543"/>
            <a:ext cx="2515931" cy="58353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cap="all" dirty="0" err="1">
                <a:solidFill>
                  <a:schemeClr val="tx1"/>
                </a:solidFill>
              </a:rPr>
              <a:t>Dataframe</a:t>
            </a:r>
            <a:endParaRPr lang="es-ES" sz="1800" cap="all" dirty="0">
              <a:solidFill>
                <a:schemeClr val="tx1"/>
              </a:solidFill>
            </a:endParaRP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E32ACEB3-8982-47AF-8E74-091443946321}"/>
              </a:ext>
            </a:extLst>
          </p:cNvPr>
          <p:cNvSpPr/>
          <p:nvPr/>
        </p:nvSpPr>
        <p:spPr>
          <a:xfrm rot="5400000">
            <a:off x="6498344" y="2239341"/>
            <a:ext cx="430828" cy="301841"/>
          </a:xfrm>
          <a:prstGeom prst="rightArrow">
            <a:avLst>
              <a:gd name="adj1" fmla="val 50000"/>
              <a:gd name="adj2" fmla="val 74196"/>
            </a:avLst>
          </a:prstGeom>
          <a:solidFill>
            <a:srgbClr val="E24A33"/>
          </a:solidFill>
          <a:ln>
            <a:solidFill>
              <a:srgbClr val="E24A3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9E64CFAB-4656-43A2-90F6-D0689BBF610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0985" y="3322154"/>
            <a:ext cx="3757612" cy="2719387"/>
          </a:xfrm>
          <a:prstGeom prst="rect">
            <a:avLst/>
          </a:prstGeom>
        </p:spPr>
      </p:pic>
      <p:sp>
        <p:nvSpPr>
          <p:cNvPr id="18" name="Bocadillo: rectángulo con esquinas redondeadas 17">
            <a:extLst>
              <a:ext uri="{FF2B5EF4-FFF2-40B4-BE49-F238E27FC236}">
                <a16:creationId xmlns:a16="http://schemas.microsoft.com/office/drawing/2014/main" id="{1556234B-9C66-4293-AC71-490CDA9D0E7D}"/>
              </a:ext>
            </a:extLst>
          </p:cNvPr>
          <p:cNvSpPr/>
          <p:nvPr/>
        </p:nvSpPr>
        <p:spPr>
          <a:xfrm>
            <a:off x="9563617" y="1660124"/>
            <a:ext cx="1790923" cy="1238712"/>
          </a:xfrm>
          <a:prstGeom prst="wedgeRoundRectCallout">
            <a:avLst>
              <a:gd name="adj1" fmla="val -39942"/>
              <a:gd name="adj2" fmla="val 70502"/>
              <a:gd name="adj3" fmla="val 16667"/>
            </a:avLst>
          </a:prstGeom>
          <a:solidFill>
            <a:srgbClr val="E24A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dirty="0">
                <a:solidFill>
                  <a:srgbClr val="F6F9FF"/>
                </a:solidFill>
              </a:rPr>
              <a:t>Flushing is the Neighborhood with more number of Chinese Restaurants</a:t>
            </a:r>
            <a:endParaRPr lang="es-ES" sz="1300" dirty="0">
              <a:solidFill>
                <a:srgbClr val="F6F9FF"/>
              </a:solidFill>
            </a:endParaRP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477A5817-7EFD-4B4B-B09A-E372FADED128}"/>
              </a:ext>
            </a:extLst>
          </p:cNvPr>
          <p:cNvSpPr txBox="1">
            <a:spLocks/>
          </p:cNvSpPr>
          <p:nvPr/>
        </p:nvSpPr>
        <p:spPr>
          <a:xfrm>
            <a:off x="5407631" y="2673443"/>
            <a:ext cx="2515931" cy="58353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800" cap="all" dirty="0" err="1">
                <a:solidFill>
                  <a:schemeClr val="tx1"/>
                </a:solidFill>
              </a:rPr>
              <a:t>Display</a:t>
            </a:r>
            <a:endParaRPr lang="es-ES" sz="18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7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11CB5FD-5CAB-4E96-BDBA-8C5BC19D2A96}"/>
              </a:ext>
            </a:extLst>
          </p:cNvPr>
          <p:cNvSpPr/>
          <p:nvPr/>
        </p:nvSpPr>
        <p:spPr>
          <a:xfrm>
            <a:off x="6678412" y="4731798"/>
            <a:ext cx="1404101" cy="1067526"/>
          </a:xfrm>
          <a:prstGeom prst="roundRect">
            <a:avLst/>
          </a:prstGeom>
          <a:solidFill>
            <a:schemeClr val="accent2">
              <a:lumMod val="9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1FF1F7-22CF-4235-9D8A-DD2573057CFF}"/>
              </a:ext>
            </a:extLst>
          </p:cNvPr>
          <p:cNvSpPr/>
          <p:nvPr/>
        </p:nvSpPr>
        <p:spPr>
          <a:xfrm>
            <a:off x="6678412" y="3286102"/>
            <a:ext cx="1404101" cy="803114"/>
          </a:xfrm>
          <a:prstGeom prst="roundRect">
            <a:avLst/>
          </a:prstGeom>
          <a:solidFill>
            <a:schemeClr val="accent2">
              <a:lumMod val="9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7137FF2-14B6-44B8-9999-5D475B1503C9}"/>
              </a:ext>
            </a:extLst>
          </p:cNvPr>
          <p:cNvSpPr/>
          <p:nvPr/>
        </p:nvSpPr>
        <p:spPr>
          <a:xfrm>
            <a:off x="6678413" y="1696210"/>
            <a:ext cx="1404101" cy="803114"/>
          </a:xfrm>
          <a:prstGeom prst="roundRect">
            <a:avLst/>
          </a:prstGeom>
          <a:solidFill>
            <a:schemeClr val="accent2">
              <a:lumMod val="9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CF3600D-EA17-47F6-9E53-ED88284A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effectLst/>
                <a:latin typeface="-apple-system"/>
              </a:rPr>
              <a:t>evaluation of each Chinese restaurant.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3D709E-BBDF-4FB5-8B27-3051F2F804FB}"/>
              </a:ext>
            </a:extLst>
          </p:cNvPr>
          <p:cNvSpPr txBox="1"/>
          <p:nvPr/>
        </p:nvSpPr>
        <p:spPr>
          <a:xfrm>
            <a:off x="1210460" y="1672128"/>
            <a:ext cx="483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evaluation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chinese</a:t>
            </a:r>
            <a:r>
              <a:rPr lang="es-ES" dirty="0"/>
              <a:t> restaurants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001B5E-07B0-4BCE-BB58-AE0588246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05" y="1519062"/>
            <a:ext cx="2962275" cy="1390650"/>
          </a:xfrm>
          <a:prstGeom prst="rect">
            <a:avLst/>
          </a:prstGeom>
          <a:ln>
            <a:solidFill>
              <a:schemeClr val="accent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9683390-E50D-4970-AC8D-4FE29841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03" y="4634089"/>
            <a:ext cx="2967815" cy="1254962"/>
          </a:xfrm>
          <a:prstGeom prst="rect">
            <a:avLst/>
          </a:prstGeom>
          <a:ln>
            <a:solidFill>
              <a:schemeClr val="accent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BAC69AB-97BC-40EB-BF18-49EA72B83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405" y="3043264"/>
            <a:ext cx="2962275" cy="1428067"/>
          </a:xfrm>
          <a:prstGeom prst="rect">
            <a:avLst/>
          </a:prstGeom>
          <a:ln>
            <a:solidFill>
              <a:schemeClr val="accent2">
                <a:lumMod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B0AEA48-90E4-486F-A268-38F91C728DA6}"/>
              </a:ext>
            </a:extLst>
          </p:cNvPr>
          <p:cNvSpPr txBox="1"/>
          <p:nvPr/>
        </p:nvSpPr>
        <p:spPr>
          <a:xfrm>
            <a:off x="6684198" y="1774602"/>
            <a:ext cx="150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TOP ‘</a:t>
            </a:r>
            <a:r>
              <a:rPr lang="es-ES" dirty="0" err="1">
                <a:solidFill>
                  <a:schemeClr val="accent2">
                    <a:lumMod val="50000"/>
                  </a:schemeClr>
                </a:solidFill>
              </a:rPr>
              <a:t>Likes</a:t>
            </a:r>
            <a:r>
              <a:rPr lang="es-ES" dirty="0"/>
              <a:t>’ restaurant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1358544-EBD8-4843-B94E-E14DB0DAE86A}"/>
              </a:ext>
            </a:extLst>
          </p:cNvPr>
          <p:cNvSpPr txBox="1"/>
          <p:nvPr/>
        </p:nvSpPr>
        <p:spPr>
          <a:xfrm>
            <a:off x="6684198" y="3406389"/>
            <a:ext cx="150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TOP ‘</a:t>
            </a:r>
            <a:r>
              <a:rPr lang="es-ES" dirty="0" err="1">
                <a:solidFill>
                  <a:schemeClr val="accent2">
                    <a:lumMod val="50000"/>
                  </a:schemeClr>
                </a:solidFill>
              </a:rPr>
              <a:t>Tips</a:t>
            </a:r>
            <a:r>
              <a:rPr lang="es-ES" dirty="0"/>
              <a:t>’ restaurant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42347F-2C9F-43ED-9C10-32E30B404C40}"/>
              </a:ext>
            </a:extLst>
          </p:cNvPr>
          <p:cNvSpPr txBox="1"/>
          <p:nvPr/>
        </p:nvSpPr>
        <p:spPr>
          <a:xfrm>
            <a:off x="6684198" y="4803896"/>
            <a:ext cx="150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TOP ‘</a:t>
            </a:r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Rating</a:t>
            </a:r>
            <a:r>
              <a:rPr lang="es-ES" dirty="0"/>
              <a:t>’ restaurant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804B290-3BBA-43FB-ACA6-6CFFEF3E95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595"/>
          <a:stretch/>
        </p:blipFill>
        <p:spPr>
          <a:xfrm>
            <a:off x="1210460" y="2327692"/>
            <a:ext cx="4830020" cy="35230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600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2AA0E39-851C-4B88-B590-BBE96AEC9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508082"/>
            <a:ext cx="4639736" cy="736282"/>
          </a:xfrm>
        </p:spPr>
        <p:txBody>
          <a:bodyPr/>
          <a:lstStyle/>
          <a:p>
            <a:r>
              <a:rPr lang="es-ES" dirty="0" err="1"/>
              <a:t>Borough</a:t>
            </a:r>
            <a:r>
              <a:rPr lang="es-ES" dirty="0"/>
              <a:t> </a:t>
            </a:r>
            <a:r>
              <a:rPr lang="es-ES" dirty="0" err="1"/>
              <a:t>sorted</a:t>
            </a:r>
            <a:r>
              <a:rPr lang="es-ES" dirty="0"/>
              <a:t> restaurants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D78A10-4707-4F67-BD20-2C94206E9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530455"/>
            <a:ext cx="5059680" cy="736282"/>
          </a:xfrm>
        </p:spPr>
        <p:txBody>
          <a:bodyPr/>
          <a:lstStyle/>
          <a:p>
            <a:r>
              <a:rPr lang="es-ES" dirty="0" err="1"/>
              <a:t>Neighborhood</a:t>
            </a:r>
            <a:r>
              <a:rPr lang="es-ES" dirty="0"/>
              <a:t> </a:t>
            </a:r>
            <a:r>
              <a:rPr lang="es-ES" dirty="0" err="1"/>
              <a:t>sorted</a:t>
            </a:r>
            <a:r>
              <a:rPr lang="es-ES" dirty="0"/>
              <a:t> restaurants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49734FD-5C3B-483D-B85C-98E16F6F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evaluation of each Chinese restaurant.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5B9C3AC-466B-4300-AA8D-FBABE2CF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4402" y="2100982"/>
            <a:ext cx="2496009" cy="2198865"/>
          </a:xfrm>
          <a:prstGeom prst="rect">
            <a:avLst/>
          </a:prstGeom>
        </p:spPr>
      </p:pic>
      <p:sp>
        <p:nvSpPr>
          <p:cNvPr id="13" name="Bocadillo: ovalado 12">
            <a:extLst>
              <a:ext uri="{FF2B5EF4-FFF2-40B4-BE49-F238E27FC236}">
                <a16:creationId xmlns:a16="http://schemas.microsoft.com/office/drawing/2014/main" id="{A3F35C05-8F8C-4C99-B2AB-4CE0025A8070}"/>
              </a:ext>
            </a:extLst>
          </p:cNvPr>
          <p:cNvSpPr/>
          <p:nvPr/>
        </p:nvSpPr>
        <p:spPr>
          <a:xfrm>
            <a:off x="868089" y="4424135"/>
            <a:ext cx="2318993" cy="1372983"/>
          </a:xfrm>
          <a:prstGeom prst="wedgeEllipseCallout">
            <a:avLst>
              <a:gd name="adj1" fmla="val 38820"/>
              <a:gd name="adj2" fmla="val -55851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best</a:t>
            </a:r>
            <a:r>
              <a:rPr lang="es-ES" sz="1600" dirty="0"/>
              <a:t> rating restaurants in New York </a:t>
            </a:r>
            <a:r>
              <a:rPr lang="es-ES" sz="1600" dirty="0" err="1"/>
              <a:t>city</a:t>
            </a:r>
            <a:r>
              <a:rPr lang="es-ES" sz="1600" dirty="0"/>
              <a:t> </a:t>
            </a:r>
            <a:r>
              <a:rPr lang="es-ES" sz="1600" dirty="0" err="1"/>
              <a:t>is</a:t>
            </a:r>
            <a:r>
              <a:rPr lang="es-ES" sz="1600" dirty="0"/>
              <a:t> in </a:t>
            </a:r>
            <a:r>
              <a:rPr lang="es-ES" sz="1600" b="1" dirty="0"/>
              <a:t>Bronx</a:t>
            </a:r>
          </a:p>
        </p:txBody>
      </p:sp>
      <p:sp>
        <p:nvSpPr>
          <p:cNvPr id="14" name="Bocadillo: ovalado 13">
            <a:extLst>
              <a:ext uri="{FF2B5EF4-FFF2-40B4-BE49-F238E27FC236}">
                <a16:creationId xmlns:a16="http://schemas.microsoft.com/office/drawing/2014/main" id="{6F8E23AB-8077-4AA8-8FC9-6601C82CB25C}"/>
              </a:ext>
            </a:extLst>
          </p:cNvPr>
          <p:cNvSpPr/>
          <p:nvPr/>
        </p:nvSpPr>
        <p:spPr>
          <a:xfrm>
            <a:off x="4731798" y="3954561"/>
            <a:ext cx="2207746" cy="1372984"/>
          </a:xfrm>
          <a:prstGeom prst="wedgeEllipseCallout">
            <a:avLst>
              <a:gd name="adj1" fmla="val 51341"/>
              <a:gd name="adj2" fmla="val -6361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best</a:t>
            </a:r>
            <a:r>
              <a:rPr lang="es-ES" sz="1400" dirty="0"/>
              <a:t> restaurant in New York </a:t>
            </a:r>
            <a:r>
              <a:rPr lang="es-ES" sz="1400" dirty="0" err="1"/>
              <a:t>is</a:t>
            </a:r>
            <a:r>
              <a:rPr lang="es-ES" sz="1400" dirty="0"/>
              <a:t> in Bay Ridge </a:t>
            </a:r>
            <a:r>
              <a:rPr lang="es-ES" sz="1400" dirty="0" err="1"/>
              <a:t>neighborhood</a:t>
            </a:r>
            <a:endParaRPr lang="es-ES" sz="1400" b="1" dirty="0"/>
          </a:p>
        </p:txBody>
      </p:sp>
      <p:pic>
        <p:nvPicPr>
          <p:cNvPr id="9" name="Imagen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514" y="2216164"/>
            <a:ext cx="2691491" cy="35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8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BE3713F-55B2-4218-B7F7-FD344A76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1" y="794386"/>
            <a:ext cx="8782050" cy="5269228"/>
          </a:xfrm>
          <a:prstGeom prst="rect">
            <a:avLst/>
          </a:prstGeo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391A3E6-B292-487F-8B79-553E2FC8F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674" y="989439"/>
            <a:ext cx="4295775" cy="1292750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r"/>
            <a:r>
              <a:rPr lang="es-ES" sz="2600" b="1" dirty="0"/>
              <a:t>New york </a:t>
            </a:r>
            <a:r>
              <a:rPr lang="es-ES" sz="2600" b="1" dirty="0" err="1"/>
              <a:t>map</a:t>
            </a:r>
            <a:r>
              <a:rPr lang="es-ES" sz="2600" b="1" dirty="0"/>
              <a:t> </a:t>
            </a:r>
            <a:r>
              <a:rPr lang="es-ES" sz="2600" b="1" dirty="0" err="1"/>
              <a:t>with</a:t>
            </a:r>
            <a:r>
              <a:rPr lang="es-ES" sz="2600" b="1" dirty="0"/>
              <a:t> </a:t>
            </a:r>
            <a:r>
              <a:rPr lang="es-ES" sz="2600" b="1" dirty="0" err="1"/>
              <a:t>the</a:t>
            </a:r>
            <a:r>
              <a:rPr lang="es-ES" sz="2600" b="1" dirty="0"/>
              <a:t> </a:t>
            </a:r>
            <a:r>
              <a:rPr lang="es-ES" sz="2600" b="1" dirty="0" err="1"/>
              <a:t>best</a:t>
            </a:r>
            <a:r>
              <a:rPr lang="es-ES" sz="2600" b="1" dirty="0"/>
              <a:t> </a:t>
            </a:r>
            <a:r>
              <a:rPr lang="es-ES" sz="2600" b="1" dirty="0" err="1"/>
              <a:t>chinese</a:t>
            </a:r>
            <a:r>
              <a:rPr lang="es-ES" sz="2600" b="1" dirty="0"/>
              <a:t> restaurants </a:t>
            </a:r>
            <a:r>
              <a:rPr lang="es-ES" sz="2600" b="1" dirty="0" err="1"/>
              <a:t>locations</a:t>
            </a:r>
            <a:endParaRPr lang="es-ES" sz="26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43F672-C5F1-4139-B7CA-15FCB9F24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59" y="4575812"/>
            <a:ext cx="7323090" cy="15561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538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Códigos en papeles">
            <a:extLst>
              <a:ext uri="{FF2B5EF4-FFF2-40B4-BE49-F238E27FC236}">
                <a16:creationId xmlns:a16="http://schemas.microsoft.com/office/drawing/2014/main" id="{BDAAC9A8-13A7-496A-8FC8-0B0ECF991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814" b="25170"/>
          <a:stretch/>
        </p:blipFill>
        <p:spPr>
          <a:xfrm>
            <a:off x="1097280" y="2108201"/>
            <a:ext cx="10058400" cy="3760891"/>
          </a:xfr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 anchor="ctr">
            <a:normAutofit/>
          </a:bodyPr>
          <a:lstStyle/>
          <a:p>
            <a:pPr rtl="0">
              <a:tabLst>
                <a:tab pos="3308350" algn="l"/>
              </a:tabLst>
            </a:pPr>
            <a:r>
              <a:rPr lang="es-ES" dirty="0" err="1"/>
              <a:t>Results</a:t>
            </a:r>
            <a:r>
              <a:rPr lang="es-ES" dirty="0"/>
              <a:t> &amp; </a:t>
            </a:r>
            <a:r>
              <a:rPr lang="es-ES" dirty="0" err="1"/>
              <a:t>conclusions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1680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DE6A0F2-BF3B-4005-B023-A9FA42EE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587584"/>
          </a:xfrm>
        </p:spPr>
        <p:txBody>
          <a:bodyPr anchor="ctr">
            <a:normAutofit/>
          </a:bodyPr>
          <a:lstStyle/>
          <a:p>
            <a:r>
              <a:rPr lang="es-ES" sz="2600" b="1" cap="all" dirty="0"/>
              <a:t>DISCUSSION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5838EB4-CC28-4FCD-95C6-4AC63EA3D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</a:rPr>
              <a:t>There are a lot of Chinese restaurant in New York city that are not value.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 smtClean="0">
                <a:effectLst/>
              </a:rPr>
              <a:t>It's </a:t>
            </a:r>
            <a:r>
              <a:rPr lang="en-US" b="0" i="0" dirty="0">
                <a:effectLst/>
              </a:rPr>
              <a:t>difficult to stablish an accurate study of where is the best place to open a new Chinese restaurant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</a:rPr>
              <a:t>Required a more intensively search of valuation from customers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 smtClean="0">
                <a:effectLst/>
              </a:rPr>
              <a:t>The </a:t>
            </a:r>
            <a:r>
              <a:rPr lang="en-US" b="0" i="0" dirty="0">
                <a:effectLst/>
              </a:rPr>
              <a:t>best ranking Chinese restaurant are in BROOKLYNG.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</a:rPr>
              <a:t>Nevertheless, is not possible to make a study of other borough due to the lack of information.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s-ES" dirty="0"/>
          </a:p>
        </p:txBody>
      </p:sp>
      <p:pic>
        <p:nvPicPr>
          <p:cNvPr id="11" name="Marcador de contenido 10" descr="Dos personas reparando una placa de circuito eléctrico">
            <a:extLst>
              <a:ext uri="{FF2B5EF4-FFF2-40B4-BE49-F238E27FC236}">
                <a16:creationId xmlns:a16="http://schemas.microsoft.com/office/drawing/2014/main" id="{2FF7A4E3-5386-42BF-9336-D330761F318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25381" r="19947" b="-2"/>
          <a:stretch/>
        </p:blipFill>
        <p:spPr>
          <a:xfrm>
            <a:off x="605170" y="621039"/>
            <a:ext cx="4589130" cy="5603086"/>
          </a:xfrm>
          <a:noFill/>
        </p:spPr>
      </p:pic>
    </p:spTree>
    <p:extLst>
      <p:ext uri="{BB962C8B-B14F-4D97-AF65-F5344CB8AC3E}">
        <p14:creationId xmlns:p14="http://schemas.microsoft.com/office/powerpoint/2010/main" val="378062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8D39C10-B785-4EF4-BE79-DEF8B5070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587584"/>
          </a:xfrm>
        </p:spPr>
        <p:txBody>
          <a:bodyPr anchor="ctr">
            <a:normAutofit/>
          </a:bodyPr>
          <a:lstStyle/>
          <a:p>
            <a:r>
              <a:rPr lang="es-ES" b="1" err="1"/>
              <a:t>Conclusions</a:t>
            </a:r>
            <a:endParaRPr lang="es-ES" b="1"/>
          </a:p>
        </p:txBody>
      </p:sp>
      <p:pic>
        <p:nvPicPr>
          <p:cNvPr id="15" name="Imagen 14" descr="Imagen que contiene béisbol, competencia de atletismo, edificio, jaula&#10;&#10;Descripción generada automáticamente">
            <a:extLst>
              <a:ext uri="{FF2B5EF4-FFF2-40B4-BE49-F238E27FC236}">
                <a16:creationId xmlns:a16="http://schemas.microsoft.com/office/drawing/2014/main" id="{189AFB44-68B4-4BBB-A67B-3315061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8486"/>
          <a:stretch/>
        </p:blipFill>
        <p:spPr>
          <a:xfrm>
            <a:off x="5443870" y="1973589"/>
            <a:ext cx="5711810" cy="3941540"/>
          </a:xfrm>
          <a:prstGeom prst="rect">
            <a:avLst/>
          </a:prstGeom>
          <a:noFill/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0E8F8F6-F9B0-44C2-B5CF-18FC91C8C75D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605170" y="621039"/>
            <a:ext cx="4589130" cy="5603086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317400" tIns="238050" rIns="317400" bIns="79350" numCol="1" anchor="ctr" anchorCtr="0" compatLnSpc="1">
            <a:prstTxWarp prst="textNoShape">
              <a:avLst/>
            </a:prstTxWarp>
            <a:normAutofit/>
          </a:bodyPr>
          <a:lstStyle/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s-ES" altLang="es-ES" cap="all" dirty="0"/>
              <a:t> </a:t>
            </a:r>
            <a:r>
              <a:rPr lang="es-ES" altLang="es-ES" b="1" cap="all" dirty="0" err="1"/>
              <a:t>the</a:t>
            </a:r>
            <a:r>
              <a:rPr lang="es-ES" altLang="es-ES" b="1" cap="all" dirty="0"/>
              <a:t> </a:t>
            </a:r>
            <a:r>
              <a:rPr lang="es-ES" altLang="es-ES" b="1" cap="all" dirty="0" err="1"/>
              <a:t>most</a:t>
            </a:r>
            <a:r>
              <a:rPr lang="es-ES" altLang="es-ES" b="1" cap="all" dirty="0"/>
              <a:t> </a:t>
            </a:r>
            <a:r>
              <a:rPr lang="es-ES" altLang="es-ES" sz="1800" b="1" cap="all" dirty="0" err="1"/>
              <a:t>populated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borough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is</a:t>
            </a:r>
            <a:r>
              <a:rPr lang="es-ES" altLang="es-ES" sz="1800" b="1" cap="all" dirty="0"/>
              <a:t> Queens </a:t>
            </a:r>
            <a:r>
              <a:rPr lang="es-ES" altLang="es-ES" sz="1800" b="1" cap="all" dirty="0" err="1"/>
              <a:t>which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also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contains</a:t>
            </a:r>
            <a:r>
              <a:rPr lang="es-ES" altLang="es-ES" sz="1800" b="1" cap="all" dirty="0"/>
              <a:t> more </a:t>
            </a:r>
            <a:r>
              <a:rPr lang="es-ES" altLang="es-ES" sz="1800" b="1" cap="all" dirty="0" err="1"/>
              <a:t>of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the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chinese</a:t>
            </a:r>
            <a:r>
              <a:rPr lang="es-ES" altLang="es-ES" sz="1800" b="1" cap="all" dirty="0"/>
              <a:t> restaurants in New York.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endParaRPr lang="es-ES" altLang="es-ES" sz="1800" b="1" cap="all" dirty="0"/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s-ES" altLang="es-ES" sz="1800" b="1" cap="all" dirty="0" err="1"/>
              <a:t>This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neighborhood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is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closed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to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brooklyng</a:t>
            </a:r>
            <a:r>
              <a:rPr lang="es-ES" altLang="es-ES" sz="1800" b="1" cap="all" dirty="0"/>
              <a:t>, </a:t>
            </a:r>
            <a:r>
              <a:rPr lang="es-ES" altLang="es-ES" sz="1800" b="1" cap="all" dirty="0" err="1"/>
              <a:t>which</a:t>
            </a:r>
            <a:r>
              <a:rPr lang="es-ES" altLang="es-ES" sz="1800" b="1" cap="all" dirty="0"/>
              <a:t> has </a:t>
            </a:r>
            <a:r>
              <a:rPr lang="es-ES" altLang="es-ES" sz="1800" b="1" cap="all" dirty="0" err="1"/>
              <a:t>the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best</a:t>
            </a:r>
            <a:r>
              <a:rPr lang="es-ES" altLang="es-ES" sz="1800" b="1" cap="all" dirty="0"/>
              <a:t> rating </a:t>
            </a:r>
            <a:r>
              <a:rPr lang="es-ES" altLang="es-ES" sz="1800" b="1" cap="all" dirty="0" err="1"/>
              <a:t>chinese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restauratns</a:t>
            </a:r>
            <a:r>
              <a:rPr lang="es-ES" altLang="es-ES" sz="1800" b="1" cap="all" dirty="0"/>
              <a:t>.</a:t>
            </a:r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endParaRPr lang="es-ES" altLang="es-ES" sz="1800" b="1" cap="all" dirty="0"/>
          </a:p>
          <a:p>
            <a:pPr marR="0" lvl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s-ES" altLang="es-ES" sz="1800" b="1" cap="all" dirty="0"/>
              <a:t>MAY A GOOD PLACE TO START A NEW RESTAURANT COULD BE BETWEEN BOTH </a:t>
            </a:r>
            <a:r>
              <a:rPr lang="es-ES" altLang="es-ES" sz="1800" b="1" cap="all" dirty="0" err="1"/>
              <a:t>BOROugh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due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to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its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close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to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the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area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with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the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best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valuated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chinese</a:t>
            </a:r>
            <a:r>
              <a:rPr lang="es-ES" altLang="es-ES" sz="1800" b="1" cap="all" dirty="0"/>
              <a:t> restaurants and </a:t>
            </a:r>
            <a:r>
              <a:rPr lang="es-ES" altLang="es-ES" sz="1800" b="1" cap="all" dirty="0" err="1"/>
              <a:t>closer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to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the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big</a:t>
            </a:r>
            <a:r>
              <a:rPr lang="es-ES" altLang="es-ES" sz="1800" b="1" cap="all" dirty="0"/>
              <a:t> </a:t>
            </a:r>
            <a:r>
              <a:rPr lang="es-ES" altLang="es-ES" sz="1800" b="1" cap="all" dirty="0" err="1"/>
              <a:t>populated</a:t>
            </a:r>
            <a:r>
              <a:rPr lang="es-ES" altLang="es-ES" sz="1800" b="1" cap="all" dirty="0"/>
              <a:t> área </a:t>
            </a:r>
            <a:r>
              <a:rPr lang="es-ES" altLang="es-ES" sz="1800" b="1" cap="all" dirty="0" err="1"/>
              <a:t>of</a:t>
            </a:r>
            <a:r>
              <a:rPr lang="es-ES" altLang="es-ES" sz="1800" b="1" cap="all" dirty="0"/>
              <a:t> new </a:t>
            </a:r>
            <a:r>
              <a:rPr lang="es-ES" altLang="es-ES" b="1" cap="all" dirty="0"/>
              <a:t>york.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8F4A2B-11F8-4615-A5E7-1245D5F2C73A}"/>
              </a:ext>
            </a:extLst>
          </p:cNvPr>
          <p:cNvSpPr txBox="1"/>
          <p:nvPr/>
        </p:nvSpPr>
        <p:spPr>
          <a:xfrm>
            <a:off x="8164156" y="5715074"/>
            <a:ext cx="29915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" sz="700">
                <a:solidFill>
                  <a:srgbClr val="FFFFFF"/>
                </a:solidFill>
                <a:hlinkClick r:id="rId3" tooltip="http://www.ahmagazine.es/un-documental-el-eco-del-futuro-arte-transgenico-e-inteligencia-artificial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Esta foto</a:t>
            </a:r>
            <a:r>
              <a:rPr lang="es-ES" sz="700">
                <a:solidFill>
                  <a:srgbClr val="FFFFFF"/>
                </a:solidFill>
              </a:rPr>
              <a:t> de Autor desconocido está bajo licencia </a:t>
            </a:r>
            <a:r>
              <a:rPr lang="es-ES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CC BY-SA-NC</a:t>
            </a:r>
            <a:endParaRPr lang="es-E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919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Imagen que contiene animal, estrella&#10;&#10;Descripción generada automáticamente">
            <a:extLst>
              <a:ext uri="{FF2B5EF4-FFF2-40B4-BE49-F238E27FC236}">
                <a16:creationId xmlns:a16="http://schemas.microsoft.com/office/drawing/2014/main" id="{507679CC-0279-4A5A-8DB2-6BC2BA59E9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8536" b="18536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EEB12FA-42E2-4326-8BAF-F58F610D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98" y="4674518"/>
            <a:ext cx="10113645" cy="478108"/>
          </a:xfrm>
        </p:spPr>
        <p:txBody>
          <a:bodyPr/>
          <a:lstStyle/>
          <a:p>
            <a:r>
              <a:rPr lang="es-ES" sz="3600" b="1" dirty="0"/>
              <a:t>Future </a:t>
            </a:r>
            <a:r>
              <a:rPr lang="es-ES" sz="3600" b="1" dirty="0" err="1"/>
              <a:t>directions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107B8F-8CB5-4447-A3BC-4D7B3E073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5303" y="4242882"/>
            <a:ext cx="5901696" cy="1819487"/>
          </a:xfrm>
        </p:spPr>
        <p:txBody>
          <a:bodyPr>
            <a:normAutofit fontScale="92500" lnSpcReduction="10000"/>
          </a:bodyPr>
          <a:lstStyle/>
          <a:p>
            <a:r>
              <a:rPr lang="es-ES" sz="2000" cap="all" dirty="0">
                <a:latin typeface="-apple-system"/>
              </a:rPr>
              <a:t>- </a:t>
            </a:r>
            <a:r>
              <a:rPr lang="es-ES" sz="2000" cap="all" dirty="0" err="1">
                <a:latin typeface="-apple-system"/>
              </a:rPr>
              <a:t>Required</a:t>
            </a:r>
            <a:r>
              <a:rPr lang="es-ES" sz="2000" cap="all" dirty="0">
                <a:latin typeface="-apple-system"/>
              </a:rPr>
              <a:t> more </a:t>
            </a:r>
            <a:r>
              <a:rPr lang="es-ES" sz="2000" cap="all" dirty="0" err="1">
                <a:latin typeface="-apple-system"/>
              </a:rPr>
              <a:t>valuated</a:t>
            </a:r>
            <a:r>
              <a:rPr lang="es-ES" sz="2000" cap="all" dirty="0">
                <a:latin typeface="-apple-system"/>
              </a:rPr>
              <a:t> restaurants</a:t>
            </a:r>
          </a:p>
          <a:p>
            <a:r>
              <a:rPr lang="es-ES" sz="2000" cap="all" dirty="0">
                <a:latin typeface="-apple-system"/>
              </a:rPr>
              <a:t>- </a:t>
            </a:r>
            <a:r>
              <a:rPr lang="es-ES" sz="2000" cap="all" dirty="0" err="1">
                <a:latin typeface="-apple-system"/>
              </a:rPr>
              <a:t>Need</a:t>
            </a:r>
            <a:r>
              <a:rPr lang="es-ES" sz="2000" cap="all" dirty="0">
                <a:latin typeface="-apple-system"/>
              </a:rPr>
              <a:t> </a:t>
            </a:r>
            <a:r>
              <a:rPr lang="es-ES" sz="2000" cap="all" dirty="0" err="1">
                <a:latin typeface="-apple-system"/>
              </a:rPr>
              <a:t>of</a:t>
            </a:r>
            <a:r>
              <a:rPr lang="es-ES" sz="2000" cap="all" dirty="0">
                <a:latin typeface="-apple-system"/>
              </a:rPr>
              <a:t> </a:t>
            </a:r>
            <a:r>
              <a:rPr lang="es-ES" sz="2000" cap="all" dirty="0" err="1">
                <a:latin typeface="-apple-system"/>
              </a:rPr>
              <a:t>the</a:t>
            </a:r>
            <a:r>
              <a:rPr lang="es-ES" sz="2000" cap="all" dirty="0">
                <a:latin typeface="-apple-system"/>
              </a:rPr>
              <a:t> </a:t>
            </a:r>
            <a:r>
              <a:rPr lang="es-ES" sz="2000" cap="all" dirty="0" err="1">
                <a:latin typeface="-apple-system"/>
              </a:rPr>
              <a:t>owner</a:t>
            </a:r>
            <a:r>
              <a:rPr lang="es-ES" sz="2000" cap="all" dirty="0">
                <a:latin typeface="-apple-system"/>
              </a:rPr>
              <a:t>?</a:t>
            </a:r>
          </a:p>
          <a:p>
            <a:pPr lvl="1"/>
            <a:r>
              <a:rPr lang="es-ES" sz="2000" cap="all" dirty="0" err="1">
                <a:latin typeface="-apple-system"/>
              </a:rPr>
              <a:t>Neighborhood</a:t>
            </a:r>
            <a:endParaRPr lang="es-ES" sz="2000" cap="all" dirty="0">
              <a:latin typeface="-apple-system"/>
            </a:endParaRPr>
          </a:p>
          <a:p>
            <a:pPr lvl="1"/>
            <a:r>
              <a:rPr lang="es-ES" sz="2000" cap="all" dirty="0" err="1">
                <a:latin typeface="-apple-system"/>
              </a:rPr>
              <a:t>Quality</a:t>
            </a:r>
            <a:endParaRPr lang="es-ES" sz="2000" cap="all" dirty="0">
              <a:latin typeface="-apple-system"/>
            </a:endParaRPr>
          </a:p>
          <a:p>
            <a:pPr lvl="1"/>
            <a:r>
              <a:rPr lang="es-ES" sz="2000" cap="all" dirty="0" err="1">
                <a:latin typeface="-apple-system"/>
              </a:rPr>
              <a:t>Type</a:t>
            </a:r>
            <a:r>
              <a:rPr lang="es-ES" sz="2000" cap="all" dirty="0">
                <a:latin typeface="-apple-system"/>
              </a:rPr>
              <a:t> </a:t>
            </a:r>
            <a:r>
              <a:rPr lang="es-ES" sz="2000" cap="all" dirty="0" err="1">
                <a:latin typeface="-apple-system"/>
              </a:rPr>
              <a:t>of</a:t>
            </a:r>
            <a:r>
              <a:rPr lang="es-ES" sz="2000" cap="all" dirty="0">
                <a:latin typeface="-apple-system"/>
              </a:rPr>
              <a:t> </a:t>
            </a:r>
            <a:r>
              <a:rPr lang="es-ES" sz="2000" cap="all" dirty="0" err="1">
                <a:latin typeface="-apple-system"/>
              </a:rPr>
              <a:t>customers</a:t>
            </a:r>
            <a:endParaRPr lang="es-ES" sz="2000" cap="all" dirty="0">
              <a:latin typeface="-apple-system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758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>
                <a:solidFill>
                  <a:schemeClr val="tx1"/>
                </a:solidFill>
              </a:rPr>
              <a:t>Structure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dirty="0" err="1"/>
              <a:t>Bussiness</a:t>
            </a:r>
            <a:r>
              <a:rPr lang="es-ES" dirty="0"/>
              <a:t> </a:t>
            </a:r>
            <a:r>
              <a:rPr lang="es-ES" dirty="0" err="1"/>
              <a:t>description</a:t>
            </a:r>
            <a:endParaRPr lang="es-ES" dirty="0"/>
          </a:p>
          <a:p>
            <a:pPr lvl="1"/>
            <a:r>
              <a:rPr lang="es-ES" dirty="0" err="1"/>
              <a:t>Introduction</a:t>
            </a:r>
            <a:endParaRPr lang="es-ES" dirty="0"/>
          </a:p>
          <a:p>
            <a:pPr lvl="1"/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description</a:t>
            </a:r>
            <a:endParaRPr lang="es-ES" dirty="0"/>
          </a:p>
          <a:p>
            <a:pPr rtl="0"/>
            <a:r>
              <a:rPr lang="es-ES" dirty="0"/>
              <a:t>Data</a:t>
            </a:r>
          </a:p>
          <a:p>
            <a:pPr rtl="0"/>
            <a:r>
              <a:rPr lang="es-ES" dirty="0" err="1"/>
              <a:t>Methodology</a:t>
            </a:r>
            <a:r>
              <a:rPr lang="es-ES" dirty="0"/>
              <a:t> </a:t>
            </a:r>
            <a:r>
              <a:rPr lang="es-ES" dirty="0" err="1"/>
              <a:t>section</a:t>
            </a:r>
            <a:endParaRPr lang="es-ES" dirty="0"/>
          </a:p>
          <a:p>
            <a:pPr lvl="1"/>
            <a:r>
              <a:rPr lang="en-US" dirty="0"/>
              <a:t>Define de New York Dataset</a:t>
            </a:r>
          </a:p>
          <a:p>
            <a:pPr lvl="1"/>
            <a:r>
              <a:rPr lang="en-US" dirty="0"/>
              <a:t>Study of the neighborhood list with Chinese Restaurants</a:t>
            </a:r>
          </a:p>
          <a:p>
            <a:pPr lvl="1"/>
            <a:r>
              <a:rPr lang="en-US" dirty="0"/>
              <a:t>Evaluation of each Chinese restaurant</a:t>
            </a:r>
            <a:endParaRPr lang="es-ES" dirty="0"/>
          </a:p>
          <a:p>
            <a:pPr rtl="0"/>
            <a:r>
              <a:rPr lang="es-ES" dirty="0" err="1"/>
              <a:t>Discussion</a:t>
            </a:r>
            <a:endParaRPr lang="es-ES" dirty="0"/>
          </a:p>
          <a:p>
            <a:pPr rtl="0"/>
            <a:r>
              <a:rPr lang="es-ES" dirty="0" err="1"/>
              <a:t>Conclusions</a:t>
            </a:r>
            <a:endParaRPr lang="es-ES" dirty="0"/>
          </a:p>
          <a:p>
            <a:pPr rtl="0"/>
            <a:r>
              <a:rPr lang="es-ES" dirty="0"/>
              <a:t>Future </a:t>
            </a:r>
            <a:r>
              <a:rPr lang="es-ES" dirty="0" err="1"/>
              <a:t>directions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135207"/>
            <a:ext cx="4886854" cy="587584"/>
          </a:xfrm>
        </p:spPr>
        <p:txBody>
          <a:bodyPr rtlCol="0" anchor="ctr">
            <a:normAutofit/>
          </a:bodyPr>
          <a:lstStyle/>
          <a:p>
            <a:pPr rtl="0">
              <a:tabLst>
                <a:tab pos="3308350" algn="l"/>
              </a:tabLst>
            </a:pPr>
            <a:r>
              <a:rPr lang="es-ES" dirty="0" err="1"/>
              <a:t>Bussiness</a:t>
            </a:r>
            <a:r>
              <a:rPr lang="es-ES" dirty="0"/>
              <a:t> </a:t>
            </a:r>
            <a:r>
              <a:rPr lang="es-ES" dirty="0" err="1"/>
              <a:t>description</a:t>
            </a:r>
            <a:endParaRPr lang="es-ES" dirty="0"/>
          </a:p>
        </p:txBody>
      </p:sp>
      <p:pic>
        <p:nvPicPr>
          <p:cNvPr id="7" name="Marcador de contenido 6" descr="Puente al amanecer">
            <a:extLst>
              <a:ext uri="{FF2B5EF4-FFF2-40B4-BE49-F238E27FC236}">
                <a16:creationId xmlns:a16="http://schemas.microsoft.com/office/drawing/2014/main" id="{203A6A7C-F3E3-4CF3-B7FC-840CCD50C3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8583" r="-1" b="-1"/>
          <a:stretch/>
        </p:blipFill>
        <p:spPr>
          <a:xfrm>
            <a:off x="5575829" y="633875"/>
            <a:ext cx="5981171" cy="5590250"/>
          </a:xfrm>
          <a:noFill/>
        </p:spPr>
      </p:pic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b="1" dirty="0" err="1">
                <a:latin typeface="-apple-system"/>
              </a:rPr>
              <a:t>Introduction</a:t>
            </a:r>
            <a:endParaRPr lang="es-ES" b="1" dirty="0">
              <a:latin typeface="-apple-system"/>
            </a:endParaRPr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algn="just" rtl="0"/>
            <a:r>
              <a:rPr lang="en-US" b="0" i="0" dirty="0">
                <a:effectLst/>
                <a:latin typeface="-apple-system"/>
              </a:rPr>
              <a:t>New York is one of the biggest and more international cities in the world. </a:t>
            </a:r>
          </a:p>
          <a:p>
            <a:pPr algn="just" rtl="0"/>
            <a:r>
              <a:rPr lang="en-US" b="0" i="0" dirty="0">
                <a:effectLst/>
                <a:latin typeface="-apple-system"/>
              </a:rPr>
              <a:t>The never sl</a:t>
            </a:r>
            <a:r>
              <a:rPr lang="en-US" dirty="0">
                <a:latin typeface="-apple-system"/>
              </a:rPr>
              <a:t>eep city is always a good choice to open a new restaurant.</a:t>
            </a:r>
          </a:p>
          <a:p>
            <a:pPr algn="just" rtl="0"/>
            <a:r>
              <a:rPr lang="en-US" b="0" i="0" dirty="0">
                <a:effectLst/>
                <a:latin typeface="-apple-system"/>
              </a:rPr>
              <a:t>Its fully of people open to try and taste new </a:t>
            </a:r>
            <a:r>
              <a:rPr lang="en-US" b="0" i="0" dirty="0" smtClean="0">
                <a:effectLst/>
                <a:latin typeface="-apple-system"/>
              </a:rPr>
              <a:t>flavors.</a:t>
            </a:r>
            <a:endParaRPr lang="en-US" b="0" i="0" dirty="0">
              <a:effectLst/>
              <a:latin typeface="-apple-system"/>
            </a:endParaRPr>
          </a:p>
          <a:p>
            <a:pPr algn="just" rtl="0"/>
            <a:r>
              <a:rPr lang="en-US" dirty="0">
                <a:latin typeface="-apple-system"/>
              </a:rPr>
              <a:t>Nevertheless, New York City is a big, great city with plenty of good restaurants, to be able to know the best place to open a new restaurant it’s need to study the market and the city.</a:t>
            </a:r>
            <a:endParaRPr lang="en-US" b="0" i="0" dirty="0">
              <a:effectLst/>
              <a:latin typeface="-apple-system"/>
            </a:endParaRPr>
          </a:p>
        </p:txBody>
      </p:sp>
      <p:pic>
        <p:nvPicPr>
          <p:cNvPr id="27" name="Marcador de posición de imagen 26" descr="Mujer de pie frente a una ventana en la tableta">
            <a:extLst>
              <a:ext uri="{FF2B5EF4-FFF2-40B4-BE49-F238E27FC236}">
                <a16:creationId xmlns:a16="http://schemas.microsoft.com/office/drawing/2014/main" id="{1E23C3D4-3265-654A-93D6-FE4FDACECE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4550" y="633875"/>
            <a:ext cx="5632450" cy="5591175"/>
          </a:xfr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a 4">
            <a:extLst>
              <a:ext uri="{FF2B5EF4-FFF2-40B4-BE49-F238E27FC236}">
                <a16:creationId xmlns:a16="http://schemas.microsoft.com/office/drawing/2014/main" id="{CEAD8830-262F-F14F-8007-721D1F2C1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865693"/>
              </p:ext>
            </p:extLst>
          </p:nvPr>
        </p:nvGraphicFramePr>
        <p:xfrm>
          <a:off x="1096963" y="2108200"/>
          <a:ext cx="10058400" cy="370473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0058400">
                  <a:extLst>
                    <a:ext uri="{9D8B030D-6E8A-4147-A177-3AD203B41FA5}">
                      <a16:colId xmlns:a16="http://schemas.microsoft.com/office/drawing/2014/main" val="3628234326"/>
                    </a:ext>
                  </a:extLst>
                </a:gridCol>
              </a:tblGrid>
              <a:tr h="1306708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1- Study of the neighborhoods of New York by population and number of restaurants</a:t>
                      </a:r>
                      <a:endParaRPr lang="es-ES" sz="2400" b="0" cap="all" spc="15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/>
                </a:tc>
                <a:extLst>
                  <a:ext uri="{0D108BD9-81ED-4DB2-BD59-A6C34878D82A}">
                    <a16:rowId xmlns:a16="http://schemas.microsoft.com/office/drawing/2014/main" val="4160608299"/>
                  </a:ext>
                </a:extLst>
              </a:tr>
              <a:tr h="1199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2- Study of the boroughs by population and number of restaurants</a:t>
                      </a:r>
                      <a:endParaRPr lang="es-ES" sz="2000" b="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/>
                </a:tc>
                <a:extLst>
                  <a:ext uri="{0D108BD9-81ED-4DB2-BD59-A6C34878D82A}">
                    <a16:rowId xmlns:a16="http://schemas.microsoft.com/office/drawing/2014/main" val="3947518332"/>
                  </a:ext>
                </a:extLst>
              </a:tr>
              <a:tr h="1199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3- Study of the available data of each Chinese restaurant</a:t>
                      </a:r>
                      <a:endParaRPr lang="es-ES" sz="2000" b="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/>
                </a:tc>
                <a:extLst>
                  <a:ext uri="{0D108BD9-81ED-4DB2-BD59-A6C34878D82A}">
                    <a16:rowId xmlns:a16="http://schemas.microsoft.com/office/drawing/2014/main" val="1445241155"/>
                  </a:ext>
                </a:extLst>
              </a:tr>
            </a:tbl>
          </a:graphicData>
        </a:graphic>
      </p:graphicFrame>
      <p:sp>
        <p:nvSpPr>
          <p:cNvPr id="16" name="Título 15">
            <a:extLst>
              <a:ext uri="{FF2B5EF4-FFF2-40B4-BE49-F238E27FC236}">
                <a16:creationId xmlns:a16="http://schemas.microsoft.com/office/drawing/2014/main" id="{09E9EE2C-A105-614C-A133-EF7DF2AD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b="1" dirty="0" err="1">
                <a:latin typeface="-apple-system"/>
              </a:rPr>
              <a:t>Problem</a:t>
            </a:r>
            <a:r>
              <a:rPr lang="es-ES" b="1" dirty="0">
                <a:latin typeface="-apple-system"/>
              </a:rPr>
              <a:t> </a:t>
            </a:r>
            <a:r>
              <a:rPr lang="es-ES" b="1" dirty="0" err="1">
                <a:latin typeface="-apple-system"/>
              </a:rPr>
              <a:t>description</a:t>
            </a:r>
            <a:endParaRPr lang="es-ES" b="1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07400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Fondo gráfico de partículas abstractas">
            <a:extLst>
              <a:ext uri="{FF2B5EF4-FFF2-40B4-BE49-F238E27FC236}">
                <a16:creationId xmlns:a16="http://schemas.microsoft.com/office/drawing/2014/main" id="{7346608A-83C7-49D5-B9F6-082A25C69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9177" b="4807"/>
          <a:stretch/>
        </p:blipFill>
        <p:spPr>
          <a:xfrm>
            <a:off x="1097280" y="2108201"/>
            <a:ext cx="10058400" cy="3760891"/>
          </a:xfrm>
          <a:noFill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 anchor="ctr">
            <a:normAutofit/>
          </a:bodyPr>
          <a:lstStyle/>
          <a:p>
            <a:pPr rtl="0">
              <a:tabLst>
                <a:tab pos="3308350" algn="l"/>
              </a:tabLst>
            </a:pPr>
            <a:r>
              <a:rPr lang="es-E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6398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948DD81-93CE-4882-BD18-C7B9D285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587584"/>
          </a:xfrm>
        </p:spPr>
        <p:txBody>
          <a:bodyPr anchor="ctr">
            <a:normAutofit/>
          </a:bodyPr>
          <a:lstStyle/>
          <a:p>
            <a:r>
              <a:rPr lang="es-ES" b="1" cap="all" dirty="0" err="1">
                <a:latin typeface="-apple-system"/>
              </a:rPr>
              <a:t>What</a:t>
            </a:r>
            <a:r>
              <a:rPr lang="es-ES" b="1" cap="all" dirty="0">
                <a:latin typeface="-apple-system"/>
              </a:rPr>
              <a:t> data do </a:t>
            </a:r>
            <a:r>
              <a:rPr lang="es-ES" b="1" cap="all" dirty="0" err="1">
                <a:latin typeface="-apple-system"/>
              </a:rPr>
              <a:t>we</a:t>
            </a:r>
            <a:r>
              <a:rPr lang="es-ES" b="1" cap="all" dirty="0">
                <a:latin typeface="-apple-system"/>
              </a:rPr>
              <a:t> </a:t>
            </a:r>
            <a:r>
              <a:rPr lang="es-ES" b="1" cap="all" dirty="0" err="1">
                <a:latin typeface="-apple-system"/>
              </a:rPr>
              <a:t>need</a:t>
            </a:r>
            <a:r>
              <a:rPr lang="es-ES" b="1" cap="all" dirty="0">
                <a:latin typeface="-apple-system"/>
              </a:rPr>
              <a:t>?</a:t>
            </a:r>
          </a:p>
        </p:txBody>
      </p:sp>
      <p:pic>
        <p:nvPicPr>
          <p:cNvPr id="8" name="Marcador de contenido 7" descr="Gráfico en un documento con un bolígrafo">
            <a:extLst>
              <a:ext uri="{FF2B5EF4-FFF2-40B4-BE49-F238E27FC236}">
                <a16:creationId xmlns:a16="http://schemas.microsoft.com/office/drawing/2014/main" id="{7C219610-8246-4552-AF74-C6F8242977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271" r="-2" b="-2"/>
          <a:stretch/>
        </p:blipFill>
        <p:spPr>
          <a:xfrm>
            <a:off x="5443870" y="1973589"/>
            <a:ext cx="5711810" cy="3941540"/>
          </a:xfrm>
          <a:noFill/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77303DC-7BD6-4A6D-A250-04C63CF33FA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</p:spPr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- </a:t>
            </a:r>
            <a:r>
              <a:rPr lang="es-ES" dirty="0" err="1"/>
              <a:t>Borough</a:t>
            </a:r>
            <a:r>
              <a:rPr lang="es-ES" dirty="0"/>
              <a:t> and </a:t>
            </a:r>
            <a:r>
              <a:rPr lang="es-ES" dirty="0" err="1"/>
              <a:t>neighborhoods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New York City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-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Borough</a:t>
            </a:r>
            <a:r>
              <a:rPr lang="es-ES" dirty="0"/>
              <a:t> and </a:t>
            </a:r>
            <a:r>
              <a:rPr lang="es-ES" dirty="0" err="1"/>
              <a:t>Neighborhood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- </a:t>
            </a:r>
            <a:r>
              <a:rPr lang="es-ES" dirty="0" err="1"/>
              <a:t>Chinesse</a:t>
            </a:r>
            <a:r>
              <a:rPr lang="es-ES" dirty="0"/>
              <a:t> restaurant in </a:t>
            </a:r>
            <a:r>
              <a:rPr lang="es-ES" dirty="0" err="1"/>
              <a:t>the</a:t>
            </a:r>
            <a:r>
              <a:rPr lang="es-ES" dirty="0"/>
              <a:t> New York City</a:t>
            </a:r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- </a:t>
            </a:r>
            <a:r>
              <a:rPr lang="es-ES" dirty="0" err="1"/>
              <a:t>Chinesse</a:t>
            </a:r>
            <a:r>
              <a:rPr lang="es-ES" dirty="0"/>
              <a:t> restaurant per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Borough</a:t>
            </a:r>
            <a:r>
              <a:rPr lang="es-ES" dirty="0"/>
              <a:t> and </a:t>
            </a:r>
            <a:r>
              <a:rPr lang="es-ES" dirty="0" err="1"/>
              <a:t>neighborhood</a:t>
            </a:r>
            <a:endParaRPr lang="es-ES" dirty="0"/>
          </a:p>
          <a:p>
            <a:pPr marL="342900" indent="-342900">
              <a:buFont typeface="+mj-lt"/>
              <a:buAutoNum type="arabicPeriod"/>
            </a:pPr>
            <a:r>
              <a:rPr lang="es-ES" dirty="0"/>
              <a:t>- </a:t>
            </a:r>
            <a:r>
              <a:rPr lang="es-ES" dirty="0" err="1"/>
              <a:t>Valuation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Chinese</a:t>
            </a:r>
            <a:r>
              <a:rPr lang="es-ES" dirty="0"/>
              <a:t> restaurant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a ranking</a:t>
            </a:r>
          </a:p>
        </p:txBody>
      </p:sp>
    </p:spTree>
    <p:extLst>
      <p:ext uri="{BB962C8B-B14F-4D97-AF65-F5344CB8AC3E}">
        <p14:creationId xmlns:p14="http://schemas.microsoft.com/office/powerpoint/2010/main" val="298351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76ECBDEB-E18F-4960-95BC-DF77DC9DC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04492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6AA96B41-C59D-4128-8E05-02FACD38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latin typeface="-apple-system"/>
              </a:rPr>
              <a:t>DATA ACQUISITION AND CLEANING</a:t>
            </a:r>
          </a:p>
        </p:txBody>
      </p:sp>
    </p:spTree>
    <p:extLst>
      <p:ext uri="{BB962C8B-B14F-4D97-AF65-F5344CB8AC3E}">
        <p14:creationId xmlns:p14="http://schemas.microsoft.com/office/powerpoint/2010/main" val="405301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3135207"/>
            <a:ext cx="4886854" cy="587584"/>
          </a:xfrm>
        </p:spPr>
        <p:txBody>
          <a:bodyPr rtlCol="0" anchor="ctr">
            <a:normAutofit/>
          </a:bodyPr>
          <a:lstStyle/>
          <a:p>
            <a:pPr rtl="0">
              <a:tabLst>
                <a:tab pos="3308350" algn="l"/>
              </a:tabLst>
            </a:pPr>
            <a:r>
              <a:rPr lang="es-ES" dirty="0" err="1"/>
              <a:t>Methodology</a:t>
            </a:r>
            <a:endParaRPr lang="es-ES" dirty="0"/>
          </a:p>
        </p:txBody>
      </p:sp>
      <p:pic>
        <p:nvPicPr>
          <p:cNvPr id="7" name="Marcador de contenido 6" descr="Científico mira en un monitor futurista con datos">
            <a:extLst>
              <a:ext uri="{FF2B5EF4-FFF2-40B4-BE49-F238E27FC236}">
                <a16:creationId xmlns:a16="http://schemas.microsoft.com/office/drawing/2014/main" id="{2745E097-806E-4C6E-97A7-F858C5739E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8583" r="-1" b="-1"/>
          <a:stretch/>
        </p:blipFill>
        <p:spPr>
          <a:xfrm>
            <a:off x="5575829" y="633875"/>
            <a:ext cx="5981171" cy="5590250"/>
          </a:xfrm>
          <a:noFill/>
        </p:spPr>
      </p:pic>
    </p:spTree>
    <p:extLst>
      <p:ext uri="{BB962C8B-B14F-4D97-AF65-F5344CB8AC3E}">
        <p14:creationId xmlns:p14="http://schemas.microsoft.com/office/powerpoint/2010/main" val="2770096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628_TF22318419.potx" id="{BDA469B9-7398-4751-9E47-20E13A4F5A35}" vid="{35435947-4245-43E7-8C96-234031701C0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ONO">
    <a:dk1>
      <a:srgbClr val="000000"/>
    </a:dk1>
    <a:lt1>
      <a:srgbClr val="ECEEF7"/>
    </a:lt1>
    <a:dk2>
      <a:srgbClr val="000000"/>
    </a:dk2>
    <a:lt2>
      <a:srgbClr val="F5F8FF"/>
    </a:lt2>
    <a:accent1>
      <a:srgbClr val="ECEEF7"/>
    </a:accent1>
    <a:accent2>
      <a:srgbClr val="F5F8FF"/>
    </a:accent2>
    <a:accent3>
      <a:srgbClr val="A1A2A9"/>
    </a:accent3>
    <a:accent4>
      <a:srgbClr val="141514"/>
    </a:accent4>
    <a:accent5>
      <a:srgbClr val="000000"/>
    </a:accent5>
    <a:accent6>
      <a:srgbClr val="96969C"/>
    </a:accent6>
    <a:hlink>
      <a:srgbClr val="5F6063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</TotalTime>
  <Words>605</Words>
  <Application>Microsoft Office PowerPoint</Application>
  <PresentationFormat>Panorámica</PresentationFormat>
  <Paragraphs>92</Paragraphs>
  <Slides>18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Century Gothic</vt:lpstr>
      <vt:lpstr>Helvetica Neue Medium</vt:lpstr>
      <vt:lpstr>Wingdings</vt:lpstr>
      <vt:lpstr>RetrospectVTI</vt:lpstr>
      <vt:lpstr>THE BEST NEIGHBORHOOD FOR YOUR NEW RESTAURANT</vt:lpstr>
      <vt:lpstr>Structure</vt:lpstr>
      <vt:lpstr>Bussiness description</vt:lpstr>
      <vt:lpstr>Introduction</vt:lpstr>
      <vt:lpstr>Problem description</vt:lpstr>
      <vt:lpstr>DATA</vt:lpstr>
      <vt:lpstr>What data do we need?</vt:lpstr>
      <vt:lpstr>DATA ACQUISITION AND CLEANING</vt:lpstr>
      <vt:lpstr>Methodology</vt:lpstr>
      <vt:lpstr>Define de New York Dataset</vt:lpstr>
      <vt:lpstr>Study of the neighborhood list with Chinese Restaurants</vt:lpstr>
      <vt:lpstr>evaluation of each Chinese restaurant.</vt:lpstr>
      <vt:lpstr>evaluation of each Chinese restaurant.</vt:lpstr>
      <vt:lpstr>New york map with the best chinese restaurants locations</vt:lpstr>
      <vt:lpstr>Results &amp; conclusions</vt:lpstr>
      <vt:lpstr>DISCUSSION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THE BEST NEIGHBORHOOD FOR YOUR NEW RESTAURANT</dc:title>
  <dc:creator>Ana Martínez García</dc:creator>
  <cp:lastModifiedBy>MARTINEZ GARCIA, ANA</cp:lastModifiedBy>
  <cp:revision>22</cp:revision>
  <dcterms:created xsi:type="dcterms:W3CDTF">2021-05-31T16:23:38Z</dcterms:created>
  <dcterms:modified xsi:type="dcterms:W3CDTF">2021-06-02T18:06:45Z</dcterms:modified>
</cp:coreProperties>
</file>